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57" r:id="rId4"/>
    <p:sldId id="272" r:id="rId5"/>
    <p:sldId id="274" r:id="rId6"/>
    <p:sldId id="275" r:id="rId7"/>
    <p:sldId id="277" r:id="rId8"/>
    <p:sldId id="276" r:id="rId9"/>
    <p:sldId id="278" r:id="rId10"/>
    <p:sldId id="279" r:id="rId11"/>
    <p:sldId id="280" r:id="rId12"/>
    <p:sldId id="281" r:id="rId13"/>
    <p:sldId id="282" r:id="rId14"/>
    <p:sldId id="283" r:id="rId15"/>
    <p:sldId id="284" r:id="rId16"/>
    <p:sldId id="285" r:id="rId17"/>
    <p:sldId id="286" r:id="rId18"/>
    <p:sldId id="287" r:id="rId19"/>
    <p:sldId id="289"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5" d="100"/>
          <a:sy n="85" d="100"/>
        </p:scale>
        <p:origin x="96"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DC523B-E580-46A1-9D92-D1B8CA568990}"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BF2BCE34-4D3E-46A2-8D1A-F79D0BADA511}">
      <dgm:prSet phldrT="[Text]"/>
      <dgm:spPr/>
      <dgm:t>
        <a:bodyPr/>
        <a:lstStyle/>
        <a:p>
          <a:r>
            <a:rPr lang="en-US" dirty="0"/>
            <a:t>Data Type</a:t>
          </a:r>
        </a:p>
      </dgm:t>
    </dgm:pt>
    <dgm:pt modelId="{F1B7B749-D2C3-4887-A734-F4913948FCFD}" type="parTrans" cxnId="{0A41CDD0-434C-45E5-A1E2-56134720B3BC}">
      <dgm:prSet/>
      <dgm:spPr/>
      <dgm:t>
        <a:bodyPr/>
        <a:lstStyle/>
        <a:p>
          <a:endParaRPr lang="en-US"/>
        </a:p>
      </dgm:t>
    </dgm:pt>
    <dgm:pt modelId="{13D8617D-48B6-4F52-A7C2-95006155939A}" type="sibTrans" cxnId="{0A41CDD0-434C-45E5-A1E2-56134720B3BC}">
      <dgm:prSet/>
      <dgm:spPr/>
      <dgm:t>
        <a:bodyPr/>
        <a:lstStyle/>
        <a:p>
          <a:endParaRPr lang="en-US"/>
        </a:p>
      </dgm:t>
    </dgm:pt>
    <dgm:pt modelId="{42F7096E-2255-4D13-8598-3C4B747ADADC}">
      <dgm:prSet phldrT="[Text]"/>
      <dgm:spPr/>
      <dgm:t>
        <a:bodyPr/>
        <a:lstStyle/>
        <a:p>
          <a:r>
            <a:rPr lang="en-US" dirty="0"/>
            <a:t>Simple</a:t>
          </a:r>
        </a:p>
      </dgm:t>
    </dgm:pt>
    <dgm:pt modelId="{5E4AF1F5-F7A3-44E5-83FB-A54C19DE9DB2}" type="parTrans" cxnId="{54C6FF06-A75A-406D-AE00-4D1E4607909C}">
      <dgm:prSet/>
      <dgm:spPr/>
      <dgm:t>
        <a:bodyPr/>
        <a:lstStyle/>
        <a:p>
          <a:endParaRPr lang="en-US"/>
        </a:p>
      </dgm:t>
    </dgm:pt>
    <dgm:pt modelId="{9D3894F9-772F-465C-95B9-805FEE49518C}" type="sibTrans" cxnId="{54C6FF06-A75A-406D-AE00-4D1E4607909C}">
      <dgm:prSet/>
      <dgm:spPr/>
      <dgm:t>
        <a:bodyPr/>
        <a:lstStyle/>
        <a:p>
          <a:endParaRPr lang="en-US"/>
        </a:p>
      </dgm:t>
    </dgm:pt>
    <dgm:pt modelId="{85285353-7300-4CA9-BDDB-99E99C309E2A}">
      <dgm:prSet phldrT="[Text]"/>
      <dgm:spPr/>
      <dgm:t>
        <a:bodyPr/>
        <a:lstStyle/>
        <a:p>
          <a:r>
            <a:rPr lang="en-US" dirty="0"/>
            <a:t>Complex</a:t>
          </a:r>
        </a:p>
      </dgm:t>
    </dgm:pt>
    <dgm:pt modelId="{D4F96E3F-BF0C-4F44-894E-7E89707286E8}" type="parTrans" cxnId="{5B10FA00-AA1F-48FE-A7A1-8D3C7070D60B}">
      <dgm:prSet/>
      <dgm:spPr/>
      <dgm:t>
        <a:bodyPr/>
        <a:lstStyle/>
        <a:p>
          <a:endParaRPr lang="en-US"/>
        </a:p>
      </dgm:t>
    </dgm:pt>
    <dgm:pt modelId="{708625B0-9595-48BA-80C4-F51944240DE5}" type="sibTrans" cxnId="{5B10FA00-AA1F-48FE-A7A1-8D3C7070D60B}">
      <dgm:prSet/>
      <dgm:spPr/>
      <dgm:t>
        <a:bodyPr/>
        <a:lstStyle/>
        <a:p>
          <a:endParaRPr lang="en-US"/>
        </a:p>
      </dgm:t>
    </dgm:pt>
    <dgm:pt modelId="{B08583AA-3080-4C29-BB74-59887BE61075}">
      <dgm:prSet phldrT="[Text]"/>
      <dgm:spPr/>
      <dgm:t>
        <a:bodyPr/>
        <a:lstStyle/>
        <a:p>
          <a:r>
            <a:rPr lang="en-US" dirty="0"/>
            <a:t>Heterogeneous</a:t>
          </a:r>
        </a:p>
      </dgm:t>
    </dgm:pt>
    <dgm:pt modelId="{B60A160F-8666-42E9-844B-C7ACC8124383}" type="parTrans" cxnId="{CFB8C668-0CE1-4D5F-BFF2-F4E97CEE738E}">
      <dgm:prSet/>
      <dgm:spPr/>
      <dgm:t>
        <a:bodyPr/>
        <a:lstStyle/>
        <a:p>
          <a:endParaRPr lang="en-US"/>
        </a:p>
      </dgm:t>
    </dgm:pt>
    <dgm:pt modelId="{7969CB78-E219-4A92-ADB4-98DFBC2765DB}" type="sibTrans" cxnId="{CFB8C668-0CE1-4D5F-BFF2-F4E97CEE738E}">
      <dgm:prSet/>
      <dgm:spPr/>
      <dgm:t>
        <a:bodyPr/>
        <a:lstStyle/>
        <a:p>
          <a:endParaRPr lang="en-US"/>
        </a:p>
      </dgm:t>
    </dgm:pt>
    <dgm:pt modelId="{6FF7A758-AB38-41A4-8536-4DAE41CA6091}">
      <dgm:prSet phldrT="[Text]"/>
      <dgm:spPr/>
      <dgm:t>
        <a:bodyPr/>
        <a:lstStyle/>
        <a:p>
          <a:r>
            <a:rPr lang="en-US" dirty="0"/>
            <a:t>Homogeneous</a:t>
          </a:r>
        </a:p>
      </dgm:t>
    </dgm:pt>
    <dgm:pt modelId="{C2AA28FA-FCA5-48FD-AFF7-19F0DF3566A3}" type="parTrans" cxnId="{822FE3CF-8DE1-4E4C-B431-3EC857BF53E5}">
      <dgm:prSet/>
      <dgm:spPr/>
      <dgm:t>
        <a:bodyPr/>
        <a:lstStyle/>
        <a:p>
          <a:endParaRPr lang="en-US"/>
        </a:p>
      </dgm:t>
    </dgm:pt>
    <dgm:pt modelId="{79829948-61D8-4A1D-A17D-C9C97861E314}" type="sibTrans" cxnId="{822FE3CF-8DE1-4E4C-B431-3EC857BF53E5}">
      <dgm:prSet/>
      <dgm:spPr/>
      <dgm:t>
        <a:bodyPr/>
        <a:lstStyle/>
        <a:p>
          <a:endParaRPr lang="en-US"/>
        </a:p>
      </dgm:t>
    </dgm:pt>
    <dgm:pt modelId="{EFEB49F5-78D3-4D58-BAD5-5BBC99A1CAC2}" type="pres">
      <dgm:prSet presAssocID="{3BDC523B-E580-46A1-9D92-D1B8CA568990}" presName="hierChild1" presStyleCnt="0">
        <dgm:presLayoutVars>
          <dgm:chPref val="1"/>
          <dgm:dir/>
          <dgm:animOne val="branch"/>
          <dgm:animLvl val="lvl"/>
          <dgm:resizeHandles/>
        </dgm:presLayoutVars>
      </dgm:prSet>
      <dgm:spPr/>
    </dgm:pt>
    <dgm:pt modelId="{D1199F21-62E0-41F5-83F5-029136BD5D84}" type="pres">
      <dgm:prSet presAssocID="{BF2BCE34-4D3E-46A2-8D1A-F79D0BADA511}" presName="hierRoot1" presStyleCnt="0"/>
      <dgm:spPr/>
    </dgm:pt>
    <dgm:pt modelId="{59C505E1-4959-4784-9628-CF886ACA95C9}" type="pres">
      <dgm:prSet presAssocID="{BF2BCE34-4D3E-46A2-8D1A-F79D0BADA511}" presName="composite" presStyleCnt="0"/>
      <dgm:spPr/>
    </dgm:pt>
    <dgm:pt modelId="{81057EF3-7FA8-4BF9-BA18-D814DDF88F05}" type="pres">
      <dgm:prSet presAssocID="{BF2BCE34-4D3E-46A2-8D1A-F79D0BADA511}" presName="background" presStyleLbl="node0" presStyleIdx="0" presStyleCnt="1"/>
      <dgm:spPr/>
    </dgm:pt>
    <dgm:pt modelId="{94F12D99-3CF5-4183-86F8-A72D100BA353}" type="pres">
      <dgm:prSet presAssocID="{BF2BCE34-4D3E-46A2-8D1A-F79D0BADA511}" presName="text" presStyleLbl="fgAcc0" presStyleIdx="0" presStyleCnt="1">
        <dgm:presLayoutVars>
          <dgm:chPref val="3"/>
        </dgm:presLayoutVars>
      </dgm:prSet>
      <dgm:spPr/>
    </dgm:pt>
    <dgm:pt modelId="{8F4C9215-D55C-4478-9716-897AC185C8AD}" type="pres">
      <dgm:prSet presAssocID="{BF2BCE34-4D3E-46A2-8D1A-F79D0BADA511}" presName="hierChild2" presStyleCnt="0"/>
      <dgm:spPr/>
    </dgm:pt>
    <dgm:pt modelId="{884680C8-42AD-46EF-97DD-2F7043BDC17E}" type="pres">
      <dgm:prSet presAssocID="{5E4AF1F5-F7A3-44E5-83FB-A54C19DE9DB2}" presName="Name10" presStyleLbl="parChTrans1D2" presStyleIdx="0" presStyleCnt="2"/>
      <dgm:spPr/>
    </dgm:pt>
    <dgm:pt modelId="{5050DA5E-A6C9-4E14-84FF-F922BF25E75F}" type="pres">
      <dgm:prSet presAssocID="{42F7096E-2255-4D13-8598-3C4B747ADADC}" presName="hierRoot2" presStyleCnt="0"/>
      <dgm:spPr/>
    </dgm:pt>
    <dgm:pt modelId="{484E4A56-0E1E-4682-86B7-55FAD57BDA8E}" type="pres">
      <dgm:prSet presAssocID="{42F7096E-2255-4D13-8598-3C4B747ADADC}" presName="composite2" presStyleCnt="0"/>
      <dgm:spPr/>
    </dgm:pt>
    <dgm:pt modelId="{39BABD77-BAE4-408A-B157-F746DEBD08A0}" type="pres">
      <dgm:prSet presAssocID="{42F7096E-2255-4D13-8598-3C4B747ADADC}" presName="background2" presStyleLbl="node2" presStyleIdx="0" presStyleCnt="2"/>
      <dgm:spPr/>
    </dgm:pt>
    <dgm:pt modelId="{4F4052F5-2140-465B-A34E-AF391317D69C}" type="pres">
      <dgm:prSet presAssocID="{42F7096E-2255-4D13-8598-3C4B747ADADC}" presName="text2" presStyleLbl="fgAcc2" presStyleIdx="0" presStyleCnt="2">
        <dgm:presLayoutVars>
          <dgm:chPref val="3"/>
        </dgm:presLayoutVars>
      </dgm:prSet>
      <dgm:spPr/>
    </dgm:pt>
    <dgm:pt modelId="{39A0D46A-F41D-463E-8E97-0D7BDAE63CB6}" type="pres">
      <dgm:prSet presAssocID="{42F7096E-2255-4D13-8598-3C4B747ADADC}" presName="hierChild3" presStyleCnt="0"/>
      <dgm:spPr/>
    </dgm:pt>
    <dgm:pt modelId="{6AE7DD4C-941C-43BA-9A83-0C4385001C20}" type="pres">
      <dgm:prSet presAssocID="{D4F96E3F-BF0C-4F44-894E-7E89707286E8}" presName="Name10" presStyleLbl="parChTrans1D2" presStyleIdx="1" presStyleCnt="2"/>
      <dgm:spPr/>
    </dgm:pt>
    <dgm:pt modelId="{90911112-26E4-44B8-B2FC-71984264E9FA}" type="pres">
      <dgm:prSet presAssocID="{85285353-7300-4CA9-BDDB-99E99C309E2A}" presName="hierRoot2" presStyleCnt="0"/>
      <dgm:spPr/>
    </dgm:pt>
    <dgm:pt modelId="{85C64CAD-0982-4831-8E77-CFC84AC555FE}" type="pres">
      <dgm:prSet presAssocID="{85285353-7300-4CA9-BDDB-99E99C309E2A}" presName="composite2" presStyleCnt="0"/>
      <dgm:spPr/>
    </dgm:pt>
    <dgm:pt modelId="{54C72597-E0BA-4AD1-8B4A-2595E465A908}" type="pres">
      <dgm:prSet presAssocID="{85285353-7300-4CA9-BDDB-99E99C309E2A}" presName="background2" presStyleLbl="node2" presStyleIdx="1" presStyleCnt="2"/>
      <dgm:spPr/>
    </dgm:pt>
    <dgm:pt modelId="{079E75BC-25ED-45E8-A67E-76A7ACBF8F33}" type="pres">
      <dgm:prSet presAssocID="{85285353-7300-4CA9-BDDB-99E99C309E2A}" presName="text2" presStyleLbl="fgAcc2" presStyleIdx="1" presStyleCnt="2">
        <dgm:presLayoutVars>
          <dgm:chPref val="3"/>
        </dgm:presLayoutVars>
      </dgm:prSet>
      <dgm:spPr/>
    </dgm:pt>
    <dgm:pt modelId="{F222FEAE-2273-4BAF-87B5-7FA5962E1D47}" type="pres">
      <dgm:prSet presAssocID="{85285353-7300-4CA9-BDDB-99E99C309E2A}" presName="hierChild3" presStyleCnt="0"/>
      <dgm:spPr/>
    </dgm:pt>
    <dgm:pt modelId="{FCE65022-CEE6-45BE-BB2E-D118AB97E2F8}" type="pres">
      <dgm:prSet presAssocID="{C2AA28FA-FCA5-48FD-AFF7-19F0DF3566A3}" presName="Name17" presStyleLbl="parChTrans1D3" presStyleIdx="0" presStyleCnt="2"/>
      <dgm:spPr/>
    </dgm:pt>
    <dgm:pt modelId="{DEFCD88E-DD43-49D0-8BC0-228C98B7EC91}" type="pres">
      <dgm:prSet presAssocID="{6FF7A758-AB38-41A4-8536-4DAE41CA6091}" presName="hierRoot3" presStyleCnt="0"/>
      <dgm:spPr/>
    </dgm:pt>
    <dgm:pt modelId="{B54A803A-CDA4-4732-BA9C-96875BD3C4F0}" type="pres">
      <dgm:prSet presAssocID="{6FF7A758-AB38-41A4-8536-4DAE41CA6091}" presName="composite3" presStyleCnt="0"/>
      <dgm:spPr/>
    </dgm:pt>
    <dgm:pt modelId="{1FC05A52-6BDC-45D1-BD76-A9FB47528774}" type="pres">
      <dgm:prSet presAssocID="{6FF7A758-AB38-41A4-8536-4DAE41CA6091}" presName="background3" presStyleLbl="node3" presStyleIdx="0" presStyleCnt="2"/>
      <dgm:spPr/>
    </dgm:pt>
    <dgm:pt modelId="{7AEA5389-7426-4B70-A353-CC2DA633CFCE}" type="pres">
      <dgm:prSet presAssocID="{6FF7A758-AB38-41A4-8536-4DAE41CA6091}" presName="text3" presStyleLbl="fgAcc3" presStyleIdx="0" presStyleCnt="2">
        <dgm:presLayoutVars>
          <dgm:chPref val="3"/>
        </dgm:presLayoutVars>
      </dgm:prSet>
      <dgm:spPr/>
    </dgm:pt>
    <dgm:pt modelId="{F31DA48C-4FDC-434D-82D6-37FA26E24377}" type="pres">
      <dgm:prSet presAssocID="{6FF7A758-AB38-41A4-8536-4DAE41CA6091}" presName="hierChild4" presStyleCnt="0"/>
      <dgm:spPr/>
    </dgm:pt>
    <dgm:pt modelId="{54EB45FC-4B66-400C-9367-399A661F2FCE}" type="pres">
      <dgm:prSet presAssocID="{B60A160F-8666-42E9-844B-C7ACC8124383}" presName="Name17" presStyleLbl="parChTrans1D3" presStyleIdx="1" presStyleCnt="2"/>
      <dgm:spPr/>
    </dgm:pt>
    <dgm:pt modelId="{0E23DFB8-3B5E-4183-8319-F6D668AADCD6}" type="pres">
      <dgm:prSet presAssocID="{B08583AA-3080-4C29-BB74-59887BE61075}" presName="hierRoot3" presStyleCnt="0"/>
      <dgm:spPr/>
    </dgm:pt>
    <dgm:pt modelId="{C8AD9B36-1049-4A4A-9370-411739B31A87}" type="pres">
      <dgm:prSet presAssocID="{B08583AA-3080-4C29-BB74-59887BE61075}" presName="composite3" presStyleCnt="0"/>
      <dgm:spPr/>
    </dgm:pt>
    <dgm:pt modelId="{AEEE3648-D9DC-4E30-BEEE-4C2334027043}" type="pres">
      <dgm:prSet presAssocID="{B08583AA-3080-4C29-BB74-59887BE61075}" presName="background3" presStyleLbl="node3" presStyleIdx="1" presStyleCnt="2"/>
      <dgm:spPr/>
    </dgm:pt>
    <dgm:pt modelId="{18BEB831-1295-4C32-A9DB-C08E1D95170D}" type="pres">
      <dgm:prSet presAssocID="{B08583AA-3080-4C29-BB74-59887BE61075}" presName="text3" presStyleLbl="fgAcc3" presStyleIdx="1" presStyleCnt="2">
        <dgm:presLayoutVars>
          <dgm:chPref val="3"/>
        </dgm:presLayoutVars>
      </dgm:prSet>
      <dgm:spPr/>
    </dgm:pt>
    <dgm:pt modelId="{B0DD0946-D12D-4BE9-9AF6-560A88808C90}" type="pres">
      <dgm:prSet presAssocID="{B08583AA-3080-4C29-BB74-59887BE61075}" presName="hierChild4" presStyleCnt="0"/>
      <dgm:spPr/>
    </dgm:pt>
  </dgm:ptLst>
  <dgm:cxnLst>
    <dgm:cxn modelId="{5B10FA00-AA1F-48FE-A7A1-8D3C7070D60B}" srcId="{BF2BCE34-4D3E-46A2-8D1A-F79D0BADA511}" destId="{85285353-7300-4CA9-BDDB-99E99C309E2A}" srcOrd="1" destOrd="0" parTransId="{D4F96E3F-BF0C-4F44-894E-7E89707286E8}" sibTransId="{708625B0-9595-48BA-80C4-F51944240DE5}"/>
    <dgm:cxn modelId="{54C6FF06-A75A-406D-AE00-4D1E4607909C}" srcId="{BF2BCE34-4D3E-46A2-8D1A-F79D0BADA511}" destId="{42F7096E-2255-4D13-8598-3C4B747ADADC}" srcOrd="0" destOrd="0" parTransId="{5E4AF1F5-F7A3-44E5-83FB-A54C19DE9DB2}" sibTransId="{9D3894F9-772F-465C-95B9-805FEE49518C}"/>
    <dgm:cxn modelId="{D7538E18-A751-4A2A-A4AA-236BF8FB509A}" type="presOf" srcId="{BF2BCE34-4D3E-46A2-8D1A-F79D0BADA511}" destId="{94F12D99-3CF5-4183-86F8-A72D100BA353}" srcOrd="0" destOrd="0" presId="urn:microsoft.com/office/officeart/2005/8/layout/hierarchy1"/>
    <dgm:cxn modelId="{EE036F5C-5A76-4917-9F5E-ABEE469D1FD5}" type="presOf" srcId="{42F7096E-2255-4D13-8598-3C4B747ADADC}" destId="{4F4052F5-2140-465B-A34E-AF391317D69C}" srcOrd="0" destOrd="0" presId="urn:microsoft.com/office/officeart/2005/8/layout/hierarchy1"/>
    <dgm:cxn modelId="{CFB8C668-0CE1-4D5F-BFF2-F4E97CEE738E}" srcId="{85285353-7300-4CA9-BDDB-99E99C309E2A}" destId="{B08583AA-3080-4C29-BB74-59887BE61075}" srcOrd="1" destOrd="0" parTransId="{B60A160F-8666-42E9-844B-C7ACC8124383}" sibTransId="{7969CB78-E219-4A92-ADB4-98DFBC2765DB}"/>
    <dgm:cxn modelId="{A64EA36A-B13E-4944-A9D8-0403E91F500B}" type="presOf" srcId="{B08583AA-3080-4C29-BB74-59887BE61075}" destId="{18BEB831-1295-4C32-A9DB-C08E1D95170D}" srcOrd="0" destOrd="0" presId="urn:microsoft.com/office/officeart/2005/8/layout/hierarchy1"/>
    <dgm:cxn modelId="{5B16C972-E2F4-48DF-8E7E-76C79F5FD623}" type="presOf" srcId="{5E4AF1F5-F7A3-44E5-83FB-A54C19DE9DB2}" destId="{884680C8-42AD-46EF-97DD-2F7043BDC17E}" srcOrd="0" destOrd="0" presId="urn:microsoft.com/office/officeart/2005/8/layout/hierarchy1"/>
    <dgm:cxn modelId="{838F1953-42D2-4522-AD19-5EEBA4FE5F52}" type="presOf" srcId="{B60A160F-8666-42E9-844B-C7ACC8124383}" destId="{54EB45FC-4B66-400C-9367-399A661F2FCE}" srcOrd="0" destOrd="0" presId="urn:microsoft.com/office/officeart/2005/8/layout/hierarchy1"/>
    <dgm:cxn modelId="{F0636154-595D-4008-8BAD-A9A14978DAE5}" type="presOf" srcId="{3BDC523B-E580-46A1-9D92-D1B8CA568990}" destId="{EFEB49F5-78D3-4D58-BAD5-5BBC99A1CAC2}" srcOrd="0" destOrd="0" presId="urn:microsoft.com/office/officeart/2005/8/layout/hierarchy1"/>
    <dgm:cxn modelId="{872CB554-3E4F-49D6-A40D-E3F47B3801BE}" type="presOf" srcId="{6FF7A758-AB38-41A4-8536-4DAE41CA6091}" destId="{7AEA5389-7426-4B70-A353-CC2DA633CFCE}" srcOrd="0" destOrd="0" presId="urn:microsoft.com/office/officeart/2005/8/layout/hierarchy1"/>
    <dgm:cxn modelId="{69B46888-E331-4931-AB14-7E804F0ECF29}" type="presOf" srcId="{85285353-7300-4CA9-BDDB-99E99C309E2A}" destId="{079E75BC-25ED-45E8-A67E-76A7ACBF8F33}" srcOrd="0" destOrd="0" presId="urn:microsoft.com/office/officeart/2005/8/layout/hierarchy1"/>
    <dgm:cxn modelId="{EA62A4AA-E6B2-4EAC-8989-220FA95B2F3D}" type="presOf" srcId="{D4F96E3F-BF0C-4F44-894E-7E89707286E8}" destId="{6AE7DD4C-941C-43BA-9A83-0C4385001C20}" srcOrd="0" destOrd="0" presId="urn:microsoft.com/office/officeart/2005/8/layout/hierarchy1"/>
    <dgm:cxn modelId="{822FE3CF-8DE1-4E4C-B431-3EC857BF53E5}" srcId="{85285353-7300-4CA9-BDDB-99E99C309E2A}" destId="{6FF7A758-AB38-41A4-8536-4DAE41CA6091}" srcOrd="0" destOrd="0" parTransId="{C2AA28FA-FCA5-48FD-AFF7-19F0DF3566A3}" sibTransId="{79829948-61D8-4A1D-A17D-C9C97861E314}"/>
    <dgm:cxn modelId="{0A41CDD0-434C-45E5-A1E2-56134720B3BC}" srcId="{3BDC523B-E580-46A1-9D92-D1B8CA568990}" destId="{BF2BCE34-4D3E-46A2-8D1A-F79D0BADA511}" srcOrd="0" destOrd="0" parTransId="{F1B7B749-D2C3-4887-A734-F4913948FCFD}" sibTransId="{13D8617D-48B6-4F52-A7C2-95006155939A}"/>
    <dgm:cxn modelId="{FDDD5AF8-E733-469D-B268-B2E3B53E8209}" type="presOf" srcId="{C2AA28FA-FCA5-48FD-AFF7-19F0DF3566A3}" destId="{FCE65022-CEE6-45BE-BB2E-D118AB97E2F8}" srcOrd="0" destOrd="0" presId="urn:microsoft.com/office/officeart/2005/8/layout/hierarchy1"/>
    <dgm:cxn modelId="{C146E3C5-44C1-489B-961F-F904A886FBB6}" type="presParOf" srcId="{EFEB49F5-78D3-4D58-BAD5-5BBC99A1CAC2}" destId="{D1199F21-62E0-41F5-83F5-029136BD5D84}" srcOrd="0" destOrd="0" presId="urn:microsoft.com/office/officeart/2005/8/layout/hierarchy1"/>
    <dgm:cxn modelId="{47309EE1-92DA-4B9D-AF4E-9DC7AD848127}" type="presParOf" srcId="{D1199F21-62E0-41F5-83F5-029136BD5D84}" destId="{59C505E1-4959-4784-9628-CF886ACA95C9}" srcOrd="0" destOrd="0" presId="urn:microsoft.com/office/officeart/2005/8/layout/hierarchy1"/>
    <dgm:cxn modelId="{B7CAD471-D678-4FAC-8D48-CD6CF760D7CD}" type="presParOf" srcId="{59C505E1-4959-4784-9628-CF886ACA95C9}" destId="{81057EF3-7FA8-4BF9-BA18-D814DDF88F05}" srcOrd="0" destOrd="0" presId="urn:microsoft.com/office/officeart/2005/8/layout/hierarchy1"/>
    <dgm:cxn modelId="{C0BCD993-CF09-4DB5-A39C-D27B62BB33A3}" type="presParOf" srcId="{59C505E1-4959-4784-9628-CF886ACA95C9}" destId="{94F12D99-3CF5-4183-86F8-A72D100BA353}" srcOrd="1" destOrd="0" presId="urn:microsoft.com/office/officeart/2005/8/layout/hierarchy1"/>
    <dgm:cxn modelId="{9E06A876-1F79-45FD-9C70-B43FAA47017A}" type="presParOf" srcId="{D1199F21-62E0-41F5-83F5-029136BD5D84}" destId="{8F4C9215-D55C-4478-9716-897AC185C8AD}" srcOrd="1" destOrd="0" presId="urn:microsoft.com/office/officeart/2005/8/layout/hierarchy1"/>
    <dgm:cxn modelId="{17536E41-CE4A-4050-B1B8-1864D3596C34}" type="presParOf" srcId="{8F4C9215-D55C-4478-9716-897AC185C8AD}" destId="{884680C8-42AD-46EF-97DD-2F7043BDC17E}" srcOrd="0" destOrd="0" presId="urn:microsoft.com/office/officeart/2005/8/layout/hierarchy1"/>
    <dgm:cxn modelId="{432EC4C6-5C4B-4800-BD60-EB9688CC3902}" type="presParOf" srcId="{8F4C9215-D55C-4478-9716-897AC185C8AD}" destId="{5050DA5E-A6C9-4E14-84FF-F922BF25E75F}" srcOrd="1" destOrd="0" presId="urn:microsoft.com/office/officeart/2005/8/layout/hierarchy1"/>
    <dgm:cxn modelId="{C2513B09-28B7-49A1-A5A8-A409D977DAD2}" type="presParOf" srcId="{5050DA5E-A6C9-4E14-84FF-F922BF25E75F}" destId="{484E4A56-0E1E-4682-86B7-55FAD57BDA8E}" srcOrd="0" destOrd="0" presId="urn:microsoft.com/office/officeart/2005/8/layout/hierarchy1"/>
    <dgm:cxn modelId="{2EFB6D11-D207-4B48-B1D6-0BFF5958047E}" type="presParOf" srcId="{484E4A56-0E1E-4682-86B7-55FAD57BDA8E}" destId="{39BABD77-BAE4-408A-B157-F746DEBD08A0}" srcOrd="0" destOrd="0" presId="urn:microsoft.com/office/officeart/2005/8/layout/hierarchy1"/>
    <dgm:cxn modelId="{DD55ED89-2A42-4FA7-B24F-451DC9631DDB}" type="presParOf" srcId="{484E4A56-0E1E-4682-86B7-55FAD57BDA8E}" destId="{4F4052F5-2140-465B-A34E-AF391317D69C}" srcOrd="1" destOrd="0" presId="urn:microsoft.com/office/officeart/2005/8/layout/hierarchy1"/>
    <dgm:cxn modelId="{290B9D80-51E3-4A9E-96D9-243B35F2CEBB}" type="presParOf" srcId="{5050DA5E-A6C9-4E14-84FF-F922BF25E75F}" destId="{39A0D46A-F41D-463E-8E97-0D7BDAE63CB6}" srcOrd="1" destOrd="0" presId="urn:microsoft.com/office/officeart/2005/8/layout/hierarchy1"/>
    <dgm:cxn modelId="{C043483E-044E-4A94-BBDB-EB8108F7C406}" type="presParOf" srcId="{8F4C9215-D55C-4478-9716-897AC185C8AD}" destId="{6AE7DD4C-941C-43BA-9A83-0C4385001C20}" srcOrd="2" destOrd="0" presId="urn:microsoft.com/office/officeart/2005/8/layout/hierarchy1"/>
    <dgm:cxn modelId="{F8942200-FE1F-4C48-8858-3CCDBDC26A68}" type="presParOf" srcId="{8F4C9215-D55C-4478-9716-897AC185C8AD}" destId="{90911112-26E4-44B8-B2FC-71984264E9FA}" srcOrd="3" destOrd="0" presId="urn:microsoft.com/office/officeart/2005/8/layout/hierarchy1"/>
    <dgm:cxn modelId="{0DC20B38-F6D4-41D1-ADB8-0550940E4167}" type="presParOf" srcId="{90911112-26E4-44B8-B2FC-71984264E9FA}" destId="{85C64CAD-0982-4831-8E77-CFC84AC555FE}" srcOrd="0" destOrd="0" presId="urn:microsoft.com/office/officeart/2005/8/layout/hierarchy1"/>
    <dgm:cxn modelId="{89F47390-BBEE-425F-9B63-25D3751C2513}" type="presParOf" srcId="{85C64CAD-0982-4831-8E77-CFC84AC555FE}" destId="{54C72597-E0BA-4AD1-8B4A-2595E465A908}" srcOrd="0" destOrd="0" presId="urn:microsoft.com/office/officeart/2005/8/layout/hierarchy1"/>
    <dgm:cxn modelId="{AEF4B921-F50E-45BB-BB9E-E96F3F0AC320}" type="presParOf" srcId="{85C64CAD-0982-4831-8E77-CFC84AC555FE}" destId="{079E75BC-25ED-45E8-A67E-76A7ACBF8F33}" srcOrd="1" destOrd="0" presId="urn:microsoft.com/office/officeart/2005/8/layout/hierarchy1"/>
    <dgm:cxn modelId="{720E3AEC-26E8-4CAC-9381-351139DDB167}" type="presParOf" srcId="{90911112-26E4-44B8-B2FC-71984264E9FA}" destId="{F222FEAE-2273-4BAF-87B5-7FA5962E1D47}" srcOrd="1" destOrd="0" presId="urn:microsoft.com/office/officeart/2005/8/layout/hierarchy1"/>
    <dgm:cxn modelId="{17289ACD-0DDC-4777-92AE-1DEC8BD42795}" type="presParOf" srcId="{F222FEAE-2273-4BAF-87B5-7FA5962E1D47}" destId="{FCE65022-CEE6-45BE-BB2E-D118AB97E2F8}" srcOrd="0" destOrd="0" presId="urn:microsoft.com/office/officeart/2005/8/layout/hierarchy1"/>
    <dgm:cxn modelId="{A13B4C01-7065-46E0-9980-9E6734E76A60}" type="presParOf" srcId="{F222FEAE-2273-4BAF-87B5-7FA5962E1D47}" destId="{DEFCD88E-DD43-49D0-8BC0-228C98B7EC91}" srcOrd="1" destOrd="0" presId="urn:microsoft.com/office/officeart/2005/8/layout/hierarchy1"/>
    <dgm:cxn modelId="{1A2183C0-56B3-464D-81D4-EB710E30F682}" type="presParOf" srcId="{DEFCD88E-DD43-49D0-8BC0-228C98B7EC91}" destId="{B54A803A-CDA4-4732-BA9C-96875BD3C4F0}" srcOrd="0" destOrd="0" presId="urn:microsoft.com/office/officeart/2005/8/layout/hierarchy1"/>
    <dgm:cxn modelId="{EE7212C7-135E-472E-AA21-E1CC7072195A}" type="presParOf" srcId="{B54A803A-CDA4-4732-BA9C-96875BD3C4F0}" destId="{1FC05A52-6BDC-45D1-BD76-A9FB47528774}" srcOrd="0" destOrd="0" presId="urn:microsoft.com/office/officeart/2005/8/layout/hierarchy1"/>
    <dgm:cxn modelId="{6CCA9A84-97E1-4C2E-B8CC-0183EEA53B46}" type="presParOf" srcId="{B54A803A-CDA4-4732-BA9C-96875BD3C4F0}" destId="{7AEA5389-7426-4B70-A353-CC2DA633CFCE}" srcOrd="1" destOrd="0" presId="urn:microsoft.com/office/officeart/2005/8/layout/hierarchy1"/>
    <dgm:cxn modelId="{8CF42175-D691-420F-B977-AAE641F73114}" type="presParOf" srcId="{DEFCD88E-DD43-49D0-8BC0-228C98B7EC91}" destId="{F31DA48C-4FDC-434D-82D6-37FA26E24377}" srcOrd="1" destOrd="0" presId="urn:microsoft.com/office/officeart/2005/8/layout/hierarchy1"/>
    <dgm:cxn modelId="{AB7B2D79-04F4-4D4D-B6CE-41B23C9B207A}" type="presParOf" srcId="{F222FEAE-2273-4BAF-87B5-7FA5962E1D47}" destId="{54EB45FC-4B66-400C-9367-399A661F2FCE}" srcOrd="2" destOrd="0" presId="urn:microsoft.com/office/officeart/2005/8/layout/hierarchy1"/>
    <dgm:cxn modelId="{5C0F53C3-6BB5-4C3A-A129-7E3426A11DBA}" type="presParOf" srcId="{F222FEAE-2273-4BAF-87B5-7FA5962E1D47}" destId="{0E23DFB8-3B5E-4183-8319-F6D668AADCD6}" srcOrd="3" destOrd="0" presId="urn:microsoft.com/office/officeart/2005/8/layout/hierarchy1"/>
    <dgm:cxn modelId="{C1EAAB1D-643B-45F7-995D-133888BAA794}" type="presParOf" srcId="{0E23DFB8-3B5E-4183-8319-F6D668AADCD6}" destId="{C8AD9B36-1049-4A4A-9370-411739B31A87}" srcOrd="0" destOrd="0" presId="urn:microsoft.com/office/officeart/2005/8/layout/hierarchy1"/>
    <dgm:cxn modelId="{395E30EE-89AD-4BB2-978B-446D85643F9F}" type="presParOf" srcId="{C8AD9B36-1049-4A4A-9370-411739B31A87}" destId="{AEEE3648-D9DC-4E30-BEEE-4C2334027043}" srcOrd="0" destOrd="0" presId="urn:microsoft.com/office/officeart/2005/8/layout/hierarchy1"/>
    <dgm:cxn modelId="{241B22EB-409E-491E-9E07-1EA182CEB74E}" type="presParOf" srcId="{C8AD9B36-1049-4A4A-9370-411739B31A87}" destId="{18BEB831-1295-4C32-A9DB-C08E1D95170D}" srcOrd="1" destOrd="0" presId="urn:microsoft.com/office/officeart/2005/8/layout/hierarchy1"/>
    <dgm:cxn modelId="{F4E2CA1E-220F-44E3-BE7D-7F1D8EA6B9F0}" type="presParOf" srcId="{0E23DFB8-3B5E-4183-8319-F6D668AADCD6}" destId="{B0DD0946-D12D-4BE9-9AF6-560A88808C90}"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EB45FC-4B66-400C-9367-399A661F2FCE}">
      <dsp:nvSpPr>
        <dsp:cNvPr id="0" name=""/>
        <dsp:cNvSpPr/>
      </dsp:nvSpPr>
      <dsp:spPr>
        <a:xfrm>
          <a:off x="4741613" y="2056690"/>
          <a:ext cx="804605" cy="382919"/>
        </a:xfrm>
        <a:custGeom>
          <a:avLst/>
          <a:gdLst/>
          <a:ahLst/>
          <a:cxnLst/>
          <a:rect l="0" t="0" r="0" b="0"/>
          <a:pathLst>
            <a:path>
              <a:moveTo>
                <a:pt x="0" y="0"/>
              </a:moveTo>
              <a:lnTo>
                <a:pt x="0" y="260948"/>
              </a:lnTo>
              <a:lnTo>
                <a:pt x="804605" y="260948"/>
              </a:lnTo>
              <a:lnTo>
                <a:pt x="804605" y="382919"/>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E65022-CEE6-45BE-BB2E-D118AB97E2F8}">
      <dsp:nvSpPr>
        <dsp:cNvPr id="0" name=""/>
        <dsp:cNvSpPr/>
      </dsp:nvSpPr>
      <dsp:spPr>
        <a:xfrm>
          <a:off x="3937007" y="2056690"/>
          <a:ext cx="804605" cy="382919"/>
        </a:xfrm>
        <a:custGeom>
          <a:avLst/>
          <a:gdLst/>
          <a:ahLst/>
          <a:cxnLst/>
          <a:rect l="0" t="0" r="0" b="0"/>
          <a:pathLst>
            <a:path>
              <a:moveTo>
                <a:pt x="804605" y="0"/>
              </a:moveTo>
              <a:lnTo>
                <a:pt x="804605" y="260948"/>
              </a:lnTo>
              <a:lnTo>
                <a:pt x="0" y="260948"/>
              </a:lnTo>
              <a:lnTo>
                <a:pt x="0" y="382919"/>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AE7DD4C-941C-43BA-9A83-0C4385001C20}">
      <dsp:nvSpPr>
        <dsp:cNvPr id="0" name=""/>
        <dsp:cNvSpPr/>
      </dsp:nvSpPr>
      <dsp:spPr>
        <a:xfrm>
          <a:off x="3937007" y="837713"/>
          <a:ext cx="804605" cy="382919"/>
        </a:xfrm>
        <a:custGeom>
          <a:avLst/>
          <a:gdLst/>
          <a:ahLst/>
          <a:cxnLst/>
          <a:rect l="0" t="0" r="0" b="0"/>
          <a:pathLst>
            <a:path>
              <a:moveTo>
                <a:pt x="0" y="0"/>
              </a:moveTo>
              <a:lnTo>
                <a:pt x="0" y="260948"/>
              </a:lnTo>
              <a:lnTo>
                <a:pt x="804605" y="260948"/>
              </a:lnTo>
              <a:lnTo>
                <a:pt x="804605" y="38291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4680C8-42AD-46EF-97DD-2F7043BDC17E}">
      <dsp:nvSpPr>
        <dsp:cNvPr id="0" name=""/>
        <dsp:cNvSpPr/>
      </dsp:nvSpPr>
      <dsp:spPr>
        <a:xfrm>
          <a:off x="3132402" y="837713"/>
          <a:ext cx="804605" cy="382919"/>
        </a:xfrm>
        <a:custGeom>
          <a:avLst/>
          <a:gdLst/>
          <a:ahLst/>
          <a:cxnLst/>
          <a:rect l="0" t="0" r="0" b="0"/>
          <a:pathLst>
            <a:path>
              <a:moveTo>
                <a:pt x="804605" y="0"/>
              </a:moveTo>
              <a:lnTo>
                <a:pt x="804605" y="260948"/>
              </a:lnTo>
              <a:lnTo>
                <a:pt x="0" y="260948"/>
              </a:lnTo>
              <a:lnTo>
                <a:pt x="0" y="38291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1057EF3-7FA8-4BF9-BA18-D814DDF88F05}">
      <dsp:nvSpPr>
        <dsp:cNvPr id="0" name=""/>
        <dsp:cNvSpPr/>
      </dsp:nvSpPr>
      <dsp:spPr>
        <a:xfrm>
          <a:off x="3278694" y="1655"/>
          <a:ext cx="1316627" cy="83605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F12D99-3CF5-4183-86F8-A72D100BA353}">
      <dsp:nvSpPr>
        <dsp:cNvPr id="0" name=""/>
        <dsp:cNvSpPr/>
      </dsp:nvSpPr>
      <dsp:spPr>
        <a:xfrm>
          <a:off x="3424986" y="140632"/>
          <a:ext cx="1316627" cy="83605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Data Type</a:t>
          </a:r>
        </a:p>
      </dsp:txBody>
      <dsp:txXfrm>
        <a:off x="3449473" y="165119"/>
        <a:ext cx="1267653" cy="787084"/>
      </dsp:txXfrm>
    </dsp:sp>
    <dsp:sp modelId="{39BABD77-BAE4-408A-B157-F746DEBD08A0}">
      <dsp:nvSpPr>
        <dsp:cNvPr id="0" name=""/>
        <dsp:cNvSpPr/>
      </dsp:nvSpPr>
      <dsp:spPr>
        <a:xfrm>
          <a:off x="2474088" y="1220632"/>
          <a:ext cx="1316627" cy="83605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4052F5-2140-465B-A34E-AF391317D69C}">
      <dsp:nvSpPr>
        <dsp:cNvPr id="0" name=""/>
        <dsp:cNvSpPr/>
      </dsp:nvSpPr>
      <dsp:spPr>
        <a:xfrm>
          <a:off x="2620380" y="1359609"/>
          <a:ext cx="1316627" cy="83605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Simple</a:t>
          </a:r>
        </a:p>
      </dsp:txBody>
      <dsp:txXfrm>
        <a:off x="2644867" y="1384096"/>
        <a:ext cx="1267653" cy="787084"/>
      </dsp:txXfrm>
    </dsp:sp>
    <dsp:sp modelId="{54C72597-E0BA-4AD1-8B4A-2595E465A908}">
      <dsp:nvSpPr>
        <dsp:cNvPr id="0" name=""/>
        <dsp:cNvSpPr/>
      </dsp:nvSpPr>
      <dsp:spPr>
        <a:xfrm>
          <a:off x="4083299" y="1220632"/>
          <a:ext cx="1316627" cy="83605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9E75BC-25ED-45E8-A67E-76A7ACBF8F33}">
      <dsp:nvSpPr>
        <dsp:cNvPr id="0" name=""/>
        <dsp:cNvSpPr/>
      </dsp:nvSpPr>
      <dsp:spPr>
        <a:xfrm>
          <a:off x="4229591" y="1359609"/>
          <a:ext cx="1316627" cy="83605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Complex</a:t>
          </a:r>
        </a:p>
      </dsp:txBody>
      <dsp:txXfrm>
        <a:off x="4254078" y="1384096"/>
        <a:ext cx="1267653" cy="787084"/>
      </dsp:txXfrm>
    </dsp:sp>
    <dsp:sp modelId="{1FC05A52-6BDC-45D1-BD76-A9FB47528774}">
      <dsp:nvSpPr>
        <dsp:cNvPr id="0" name=""/>
        <dsp:cNvSpPr/>
      </dsp:nvSpPr>
      <dsp:spPr>
        <a:xfrm>
          <a:off x="3278694" y="2439609"/>
          <a:ext cx="1316627" cy="83605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AEA5389-7426-4B70-A353-CC2DA633CFCE}">
      <dsp:nvSpPr>
        <dsp:cNvPr id="0" name=""/>
        <dsp:cNvSpPr/>
      </dsp:nvSpPr>
      <dsp:spPr>
        <a:xfrm>
          <a:off x="3424986" y="2578586"/>
          <a:ext cx="1316627" cy="83605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Homogeneous</a:t>
          </a:r>
        </a:p>
      </dsp:txBody>
      <dsp:txXfrm>
        <a:off x="3449473" y="2603073"/>
        <a:ext cx="1267653" cy="787084"/>
      </dsp:txXfrm>
    </dsp:sp>
    <dsp:sp modelId="{AEEE3648-D9DC-4E30-BEEE-4C2334027043}">
      <dsp:nvSpPr>
        <dsp:cNvPr id="0" name=""/>
        <dsp:cNvSpPr/>
      </dsp:nvSpPr>
      <dsp:spPr>
        <a:xfrm>
          <a:off x="4887905" y="2439609"/>
          <a:ext cx="1316627" cy="83605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BEB831-1295-4C32-A9DB-C08E1D95170D}">
      <dsp:nvSpPr>
        <dsp:cNvPr id="0" name=""/>
        <dsp:cNvSpPr/>
      </dsp:nvSpPr>
      <dsp:spPr>
        <a:xfrm>
          <a:off x="5034197" y="2578586"/>
          <a:ext cx="1316627" cy="83605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Heterogeneous</a:t>
          </a:r>
        </a:p>
      </dsp:txBody>
      <dsp:txXfrm>
        <a:off x="5058684" y="2603073"/>
        <a:ext cx="1267653" cy="78708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3C833A5B-6C96-4640-9683-14B45381D54B}" type="datetimeFigureOut">
              <a:rPr lang="en-US" smtClean="0"/>
              <a:t>4/20/2024</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1155121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833A5B-6C96-4640-9683-14B45381D54B}" type="datetimeFigureOut">
              <a:rPr lang="en-US" smtClean="0"/>
              <a:t>4/20/2024</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1914368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3C833A5B-6C96-4640-9683-14B45381D54B}" type="datetimeFigureOut">
              <a:rPr lang="en-US" smtClean="0"/>
              <a:t>4/20/2024</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36252048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3C833A5B-6C96-4640-9683-14B45381D54B}" type="datetimeFigureOut">
              <a:rPr lang="en-US" smtClean="0"/>
              <a:t>4/20/2024</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52865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833A5B-6C96-4640-9683-14B45381D54B}" type="datetimeFigureOut">
              <a:rPr lang="en-US" smtClean="0"/>
              <a:t>4/20/2024</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13127644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833A5B-6C96-4640-9683-14B45381D54B}" type="datetimeFigureOut">
              <a:rPr lang="en-US" smtClean="0"/>
              <a:t>4/20/2024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28610726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833A5B-6C96-4640-9683-14B45381D54B}" type="datetimeFigureOut">
              <a:rPr lang="en-US" smtClean="0"/>
              <a:t>4/20/2024</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36798267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3C833A5B-6C96-4640-9683-14B45381D54B}" type="datetimeFigureOut">
              <a:rPr lang="en-US" smtClean="0"/>
              <a:t>4/20/2024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16337082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3C833A5B-6C96-4640-9683-14B45381D54B}" type="datetimeFigureOut">
              <a:rPr lang="en-US" smtClean="0"/>
              <a:t>4/20/2024</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1580527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833A5B-6C96-4640-9683-14B45381D54B}" type="datetimeFigureOut">
              <a:rPr lang="en-US" smtClean="0"/>
              <a:t>4/20/2024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4004879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833A5B-6C96-4640-9683-14B45381D54B}" type="datetimeFigureOut">
              <a:rPr lang="en-US" smtClean="0"/>
              <a:t>4/20/2024</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2688713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C833A5B-6C96-4640-9683-14B45381D54B}" type="datetimeFigureOut">
              <a:rPr lang="en-US" smtClean="0"/>
              <a:t>4/20/2024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3912308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C833A5B-6C96-4640-9683-14B45381D54B}" type="datetimeFigureOut">
              <a:rPr lang="en-US" smtClean="0"/>
              <a:t>4/20/2024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2341384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C833A5B-6C96-4640-9683-14B45381D54B}" type="datetimeFigureOut">
              <a:rPr lang="en-US" smtClean="0"/>
              <a:t>4/20/2024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1380191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833A5B-6C96-4640-9683-14B45381D54B}" type="datetimeFigureOut">
              <a:rPr lang="en-US" smtClean="0"/>
              <a:t>4/20/2024</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147871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833A5B-6C96-4640-9683-14B45381D54B}" type="datetimeFigureOut">
              <a:rPr lang="en-US" smtClean="0"/>
              <a:t>4/20/2024</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2400419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833A5B-6C96-4640-9683-14B45381D54B}" type="datetimeFigureOut">
              <a:rPr lang="en-US" smtClean="0"/>
              <a:t>4/20/2024</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2233900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3C833A5B-6C96-4640-9683-14B45381D54B}" type="datetimeFigureOut">
              <a:rPr lang="en-US" smtClean="0"/>
              <a:t>4/20/2024</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EE159AD0-8D12-42E8-A586-5749468EAD07}" type="slidenum">
              <a:rPr lang="en-US" smtClean="0"/>
              <a:t>‹#›</a:t>
            </a:fld>
            <a:endParaRPr lang="en-US"/>
          </a:p>
        </p:txBody>
      </p:sp>
    </p:spTree>
    <p:extLst>
      <p:ext uri="{BB962C8B-B14F-4D97-AF65-F5344CB8AC3E}">
        <p14:creationId xmlns:p14="http://schemas.microsoft.com/office/powerpoint/2010/main" val="36653355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2099733"/>
            <a:ext cx="8825658" cy="1503003"/>
          </a:xfrm>
        </p:spPr>
        <p:txBody>
          <a:bodyPr/>
          <a:lstStyle/>
          <a:p>
            <a:r>
              <a:rPr lang="en-US" dirty="0"/>
              <a:t>SE001C:</a:t>
            </a:r>
            <a:br>
              <a:rPr lang="en-US" dirty="0"/>
            </a:br>
            <a:r>
              <a:rPr lang="en-US" dirty="0"/>
              <a:t>Introduction to C Programming</a:t>
            </a:r>
          </a:p>
        </p:txBody>
      </p:sp>
      <p:sp>
        <p:nvSpPr>
          <p:cNvPr id="3" name="Subtitle 2"/>
          <p:cNvSpPr>
            <a:spLocks noGrp="1"/>
          </p:cNvSpPr>
          <p:nvPr>
            <p:ph type="subTitle" idx="1"/>
          </p:nvPr>
        </p:nvSpPr>
        <p:spPr/>
        <p:txBody>
          <a:bodyPr/>
          <a:lstStyle/>
          <a:p>
            <a:r>
              <a:rPr lang="en-US" dirty="0" err="1"/>
              <a:t>C.K.Leng</a:t>
            </a:r>
            <a:endParaRPr lang="en-US" dirty="0"/>
          </a:p>
        </p:txBody>
      </p:sp>
    </p:spTree>
    <p:extLst>
      <p:ext uri="{BB962C8B-B14F-4D97-AF65-F5344CB8AC3E}">
        <p14:creationId xmlns:p14="http://schemas.microsoft.com/office/powerpoint/2010/main" val="44842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634C8-99B8-435C-B673-BFC8FC36FD7B}"/>
              </a:ext>
            </a:extLst>
          </p:cNvPr>
          <p:cNvSpPr>
            <a:spLocks noGrp="1"/>
          </p:cNvSpPr>
          <p:nvPr>
            <p:ph type="title"/>
          </p:nvPr>
        </p:nvSpPr>
        <p:spPr/>
        <p:txBody>
          <a:bodyPr/>
          <a:lstStyle/>
          <a:p>
            <a:r>
              <a:rPr lang="en-US" dirty="0"/>
              <a:t>Operators</a:t>
            </a:r>
          </a:p>
        </p:txBody>
      </p:sp>
      <p:sp>
        <p:nvSpPr>
          <p:cNvPr id="3" name="Content Placeholder 2">
            <a:extLst>
              <a:ext uri="{FF2B5EF4-FFF2-40B4-BE49-F238E27FC236}">
                <a16:creationId xmlns:a16="http://schemas.microsoft.com/office/drawing/2014/main" id="{C2D276F0-5AB0-43DB-8FF3-3843C8E04A78}"/>
              </a:ext>
            </a:extLst>
          </p:cNvPr>
          <p:cNvSpPr>
            <a:spLocks noGrp="1"/>
          </p:cNvSpPr>
          <p:nvPr>
            <p:ph idx="1"/>
          </p:nvPr>
        </p:nvSpPr>
        <p:spPr/>
        <p:txBody>
          <a:bodyPr/>
          <a:lstStyle/>
          <a:p>
            <a:r>
              <a:rPr lang="en-US" dirty="0"/>
              <a:t>Arithmetic Operators</a:t>
            </a:r>
          </a:p>
          <a:p>
            <a:endParaRPr lang="en-US" dirty="0"/>
          </a:p>
        </p:txBody>
      </p:sp>
      <p:graphicFrame>
        <p:nvGraphicFramePr>
          <p:cNvPr id="4" name="Table 3">
            <a:extLst>
              <a:ext uri="{FF2B5EF4-FFF2-40B4-BE49-F238E27FC236}">
                <a16:creationId xmlns:a16="http://schemas.microsoft.com/office/drawing/2014/main" id="{10C114FC-1571-49B1-9C4F-176631535E09}"/>
              </a:ext>
            </a:extLst>
          </p:cNvPr>
          <p:cNvGraphicFramePr>
            <a:graphicFrameLocks noGrp="1"/>
          </p:cNvGraphicFramePr>
          <p:nvPr>
            <p:extLst>
              <p:ext uri="{D42A27DB-BD31-4B8C-83A1-F6EECF244321}">
                <p14:modId xmlns:p14="http://schemas.microsoft.com/office/powerpoint/2010/main" val="2337274877"/>
              </p:ext>
            </p:extLst>
          </p:nvPr>
        </p:nvGraphicFramePr>
        <p:xfrm>
          <a:off x="1293322" y="3135827"/>
          <a:ext cx="9605355" cy="2485011"/>
        </p:xfrm>
        <a:graphic>
          <a:graphicData uri="http://schemas.openxmlformats.org/drawingml/2006/table">
            <a:tbl>
              <a:tblPr/>
              <a:tblGrid>
                <a:gridCol w="960535">
                  <a:extLst>
                    <a:ext uri="{9D8B030D-6E8A-4147-A177-3AD203B41FA5}">
                      <a16:colId xmlns:a16="http://schemas.microsoft.com/office/drawing/2014/main" val="1126166877"/>
                    </a:ext>
                  </a:extLst>
                </a:gridCol>
                <a:gridCol w="6665060">
                  <a:extLst>
                    <a:ext uri="{9D8B030D-6E8A-4147-A177-3AD203B41FA5}">
                      <a16:colId xmlns:a16="http://schemas.microsoft.com/office/drawing/2014/main" val="3120682586"/>
                    </a:ext>
                  </a:extLst>
                </a:gridCol>
                <a:gridCol w="1979760">
                  <a:extLst>
                    <a:ext uri="{9D8B030D-6E8A-4147-A177-3AD203B41FA5}">
                      <a16:colId xmlns:a16="http://schemas.microsoft.com/office/drawing/2014/main" val="1947554428"/>
                    </a:ext>
                  </a:extLst>
                </a:gridCol>
              </a:tblGrid>
              <a:tr h="267338">
                <a:tc>
                  <a:txBody>
                    <a:bodyPr/>
                    <a:lstStyle/>
                    <a:p>
                      <a:pPr algn="ctr" fontAlgn="t"/>
                      <a:r>
                        <a:rPr lang="en-US" sz="1400" b="1" dirty="0">
                          <a:effectLst/>
                        </a:rPr>
                        <a:t>Operator</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Description</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Example</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026608747"/>
                  </a:ext>
                </a:extLst>
              </a:tr>
              <a:tr h="266222">
                <a:tc>
                  <a:txBody>
                    <a:bodyPr/>
                    <a:lstStyle/>
                    <a:p>
                      <a:pPr algn="ctr" fontAlgn="t"/>
                      <a:r>
                        <a:rPr lang="en-US" sz="1400" dirty="0">
                          <a:effectLst/>
                        </a:rPr>
                        <a:t>+</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Adds two operands</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400" dirty="0">
                          <a:effectLst/>
                        </a:rPr>
                        <a:t>A + B will give 30</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40209301"/>
                  </a:ext>
                </a:extLst>
              </a:tr>
              <a:tr h="266222">
                <a:tc>
                  <a:txBody>
                    <a:bodyPr/>
                    <a:lstStyle/>
                    <a:p>
                      <a:pPr algn="ctr" fontAlgn="t"/>
                      <a:r>
                        <a:rPr lang="en-US" sz="1400" dirty="0">
                          <a:effectLst/>
                        </a:rPr>
                        <a:t>-</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Subtracts second operand from the first</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400" dirty="0">
                          <a:effectLst/>
                        </a:rPr>
                        <a:t>A - B will give -10</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24237593"/>
                  </a:ext>
                </a:extLst>
              </a:tr>
              <a:tr h="266222">
                <a:tc>
                  <a:txBody>
                    <a:bodyPr/>
                    <a:lstStyle/>
                    <a:p>
                      <a:pPr algn="ctr" fontAlgn="t"/>
                      <a:r>
                        <a:rPr lang="en-US" sz="1400" dirty="0">
                          <a:effectLst/>
                        </a:rPr>
                        <a:t>*</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Multiplies both operands</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400" dirty="0">
                          <a:effectLst/>
                        </a:rPr>
                        <a:t>A * B will give 200</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3526955"/>
                  </a:ext>
                </a:extLst>
              </a:tr>
              <a:tr h="266222">
                <a:tc>
                  <a:txBody>
                    <a:bodyPr/>
                    <a:lstStyle/>
                    <a:p>
                      <a:pPr algn="ctr" fontAlgn="t"/>
                      <a:r>
                        <a:rPr lang="en-US" sz="1400" dirty="0">
                          <a:effectLst/>
                        </a:rPr>
                        <a:t>/</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Divides numerator by de-numerator</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400" dirty="0">
                          <a:effectLst/>
                        </a:rPr>
                        <a:t>B / A will give 2</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00178182"/>
                  </a:ext>
                </a:extLst>
              </a:tr>
              <a:tr h="266222">
                <a:tc>
                  <a:txBody>
                    <a:bodyPr/>
                    <a:lstStyle/>
                    <a:p>
                      <a:pPr algn="ctr" fontAlgn="t"/>
                      <a:r>
                        <a:rPr lang="en-US" sz="1400" dirty="0">
                          <a:effectLst/>
                        </a:rPr>
                        <a:t>%</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Modulus Operator and remainder of after an integer division</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400" dirty="0">
                          <a:effectLst/>
                        </a:rPr>
                        <a:t>B % A will give 0</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2561253"/>
                  </a:ext>
                </a:extLst>
              </a:tr>
              <a:tr h="266222">
                <a:tc>
                  <a:txBody>
                    <a:bodyPr/>
                    <a:lstStyle/>
                    <a:p>
                      <a:pPr algn="ctr" fontAlgn="t"/>
                      <a:r>
                        <a:rPr lang="en-US" sz="1400" dirty="0">
                          <a:effectLst/>
                        </a:rPr>
                        <a:t>++</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b="0" u="none" strike="noStrike" dirty="0">
                          <a:solidFill>
                            <a:srgbClr val="313131"/>
                          </a:solidFill>
                          <a:effectLst/>
                        </a:rPr>
                        <a:t>Increment operator</a:t>
                      </a:r>
                      <a:r>
                        <a:rPr lang="en-US" sz="1400" dirty="0">
                          <a:effectLst/>
                        </a:rPr>
                        <a:t>, increases integer value by one</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400" dirty="0">
                          <a:effectLst/>
                        </a:rPr>
                        <a:t>A++ will give 11</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37658882"/>
                  </a:ext>
                </a:extLst>
              </a:tr>
              <a:tr h="371949">
                <a:tc>
                  <a:txBody>
                    <a:bodyPr/>
                    <a:lstStyle/>
                    <a:p>
                      <a:pPr algn="ctr" fontAlgn="t"/>
                      <a:r>
                        <a:rPr lang="en-US" sz="1400" dirty="0">
                          <a:effectLst/>
                        </a:rPr>
                        <a:t>--</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b="0" u="none" strike="noStrike" dirty="0">
                          <a:solidFill>
                            <a:srgbClr val="313131"/>
                          </a:solidFill>
                          <a:effectLst/>
                        </a:rPr>
                        <a:t>Decrement operator</a:t>
                      </a:r>
                      <a:r>
                        <a:rPr lang="en-US" sz="1400" dirty="0">
                          <a:effectLst/>
                        </a:rPr>
                        <a:t>, decreases integer value by one</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400" dirty="0">
                          <a:effectLst/>
                        </a:rPr>
                        <a:t>A-- will give 9</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07644180"/>
                  </a:ext>
                </a:extLst>
              </a:tr>
            </a:tbl>
          </a:graphicData>
        </a:graphic>
      </p:graphicFrame>
    </p:spTree>
    <p:extLst>
      <p:ext uri="{BB962C8B-B14F-4D97-AF65-F5344CB8AC3E}">
        <p14:creationId xmlns:p14="http://schemas.microsoft.com/office/powerpoint/2010/main" val="1443326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154C8-5B1D-4EB8-AB16-DB67E1C26884}"/>
              </a:ext>
            </a:extLst>
          </p:cNvPr>
          <p:cNvSpPr>
            <a:spLocks noGrp="1"/>
          </p:cNvSpPr>
          <p:nvPr>
            <p:ph type="title"/>
          </p:nvPr>
        </p:nvSpPr>
        <p:spPr/>
        <p:txBody>
          <a:bodyPr/>
          <a:lstStyle/>
          <a:p>
            <a:r>
              <a:rPr lang="en-US" dirty="0"/>
              <a:t>Operators</a:t>
            </a:r>
          </a:p>
        </p:txBody>
      </p:sp>
      <p:sp>
        <p:nvSpPr>
          <p:cNvPr id="3" name="Content Placeholder 2">
            <a:extLst>
              <a:ext uri="{FF2B5EF4-FFF2-40B4-BE49-F238E27FC236}">
                <a16:creationId xmlns:a16="http://schemas.microsoft.com/office/drawing/2014/main" id="{890C0D63-1E11-4195-A68D-3C4DEB1148C0}"/>
              </a:ext>
            </a:extLst>
          </p:cNvPr>
          <p:cNvSpPr>
            <a:spLocks noGrp="1"/>
          </p:cNvSpPr>
          <p:nvPr>
            <p:ph idx="1"/>
          </p:nvPr>
        </p:nvSpPr>
        <p:spPr/>
        <p:txBody>
          <a:bodyPr/>
          <a:lstStyle/>
          <a:p>
            <a:r>
              <a:rPr lang="en-US" dirty="0"/>
              <a:t>Relational Operators</a:t>
            </a:r>
          </a:p>
          <a:p>
            <a:endParaRPr lang="en-US" dirty="0"/>
          </a:p>
        </p:txBody>
      </p:sp>
      <p:graphicFrame>
        <p:nvGraphicFramePr>
          <p:cNvPr id="4" name="Table 3">
            <a:extLst>
              <a:ext uri="{FF2B5EF4-FFF2-40B4-BE49-F238E27FC236}">
                <a16:creationId xmlns:a16="http://schemas.microsoft.com/office/drawing/2014/main" id="{B5C53546-64AA-4E3F-BC06-C141D3B7D8BB}"/>
              </a:ext>
            </a:extLst>
          </p:cNvPr>
          <p:cNvGraphicFramePr>
            <a:graphicFrameLocks noGrp="1"/>
          </p:cNvGraphicFramePr>
          <p:nvPr>
            <p:extLst>
              <p:ext uri="{D42A27DB-BD31-4B8C-83A1-F6EECF244321}">
                <p14:modId xmlns:p14="http://schemas.microsoft.com/office/powerpoint/2010/main" val="3982107369"/>
              </p:ext>
            </p:extLst>
          </p:nvPr>
        </p:nvGraphicFramePr>
        <p:xfrm>
          <a:off x="1281564" y="3106161"/>
          <a:ext cx="10000726" cy="3245710"/>
        </p:xfrm>
        <a:graphic>
          <a:graphicData uri="http://schemas.openxmlformats.org/drawingml/2006/table">
            <a:tbl>
              <a:tblPr/>
              <a:tblGrid>
                <a:gridCol w="1055956">
                  <a:extLst>
                    <a:ext uri="{9D8B030D-6E8A-4147-A177-3AD203B41FA5}">
                      <a16:colId xmlns:a16="http://schemas.microsoft.com/office/drawing/2014/main" val="970622378"/>
                    </a:ext>
                  </a:extLst>
                </a:gridCol>
                <a:gridCol w="7270058">
                  <a:extLst>
                    <a:ext uri="{9D8B030D-6E8A-4147-A177-3AD203B41FA5}">
                      <a16:colId xmlns:a16="http://schemas.microsoft.com/office/drawing/2014/main" val="1415811125"/>
                    </a:ext>
                  </a:extLst>
                </a:gridCol>
                <a:gridCol w="1674712">
                  <a:extLst>
                    <a:ext uri="{9D8B030D-6E8A-4147-A177-3AD203B41FA5}">
                      <a16:colId xmlns:a16="http://schemas.microsoft.com/office/drawing/2014/main" val="3099430793"/>
                    </a:ext>
                  </a:extLst>
                </a:gridCol>
              </a:tblGrid>
              <a:tr h="263282">
                <a:tc>
                  <a:txBody>
                    <a:bodyPr/>
                    <a:lstStyle/>
                    <a:p>
                      <a:pPr algn="ctr" fontAlgn="t"/>
                      <a:r>
                        <a:rPr lang="en-US" sz="1400" b="1" dirty="0">
                          <a:effectLst/>
                        </a:rPr>
                        <a:t>Operator</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Description</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Example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1919227997"/>
                  </a:ext>
                </a:extLst>
              </a:tr>
              <a:tr h="316341">
                <a:tc>
                  <a:txBody>
                    <a:bodyPr/>
                    <a:lstStyle/>
                    <a:p>
                      <a:pPr algn="ctr" fontAlgn="t"/>
                      <a:r>
                        <a:rPr lang="en-US" sz="1400">
                          <a:effectLst/>
                        </a:rPr>
                        <a:t>==</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dirty="0">
                          <a:effectLst/>
                        </a:rPr>
                        <a:t>Checks if the values of two operands are equal or not, if yes then condition becomes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dirty="0">
                          <a:effectLst/>
                        </a:rPr>
                        <a:t>(A == B) is not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37928421"/>
                  </a:ext>
                </a:extLst>
              </a:tr>
              <a:tr h="316341">
                <a:tc>
                  <a:txBody>
                    <a:bodyPr/>
                    <a:lstStyle/>
                    <a:p>
                      <a:pPr algn="ctr" fontAlgn="t"/>
                      <a:r>
                        <a:rPr lang="en-US" sz="1400">
                          <a:effectLst/>
                        </a:rPr>
                        <a:t>!=</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dirty="0">
                          <a:effectLst/>
                        </a:rPr>
                        <a:t>Checks if the values of two operands are equal or not, if values are not equal then condition becomes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a:effectLst/>
                        </a:rPr>
                        <a:t>(A != B) is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58857072"/>
                  </a:ext>
                </a:extLst>
              </a:tr>
              <a:tr h="316341">
                <a:tc>
                  <a:txBody>
                    <a:bodyPr/>
                    <a:lstStyle/>
                    <a:p>
                      <a:pPr algn="ctr" fontAlgn="t"/>
                      <a:r>
                        <a:rPr lang="en-US" sz="1400">
                          <a:effectLst/>
                        </a:rPr>
                        <a:t>&gt;</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a:effectLst/>
                        </a:rPr>
                        <a:t>Checks if the value of left operand is greater than the value of right operand, if yes then condition becomes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dirty="0">
                          <a:effectLst/>
                        </a:rPr>
                        <a:t>(A &gt; B) is not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5107092"/>
                  </a:ext>
                </a:extLst>
              </a:tr>
              <a:tr h="316341">
                <a:tc>
                  <a:txBody>
                    <a:bodyPr/>
                    <a:lstStyle/>
                    <a:p>
                      <a:pPr algn="ctr" fontAlgn="t"/>
                      <a:r>
                        <a:rPr lang="en-US" sz="1400">
                          <a:effectLst/>
                        </a:rPr>
                        <a:t>&lt;</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a:effectLst/>
                        </a:rPr>
                        <a:t>Checks if the value of left operand is less than the value of right operand, if yes then condition becomes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a:effectLst/>
                        </a:rPr>
                        <a:t>(A &lt; B) is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4981440"/>
                  </a:ext>
                </a:extLst>
              </a:tr>
              <a:tr h="316341">
                <a:tc>
                  <a:txBody>
                    <a:bodyPr/>
                    <a:lstStyle/>
                    <a:p>
                      <a:pPr algn="ctr" fontAlgn="t"/>
                      <a:r>
                        <a:rPr lang="en-US" sz="1400">
                          <a:effectLst/>
                        </a:rPr>
                        <a:t>&gt;=</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a:effectLst/>
                        </a:rPr>
                        <a:t>Checks if the value of left operand is greater than or equal to the value of right operand, if yes then condition becomes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a:effectLst/>
                        </a:rPr>
                        <a:t>(A &gt;= B) is not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86864280"/>
                  </a:ext>
                </a:extLst>
              </a:tr>
              <a:tr h="572350">
                <a:tc>
                  <a:txBody>
                    <a:bodyPr/>
                    <a:lstStyle/>
                    <a:p>
                      <a:pPr algn="ctr" fontAlgn="t"/>
                      <a:r>
                        <a:rPr lang="en-US" sz="1400" dirty="0">
                          <a:effectLst/>
                        </a:rPr>
                        <a:t>&lt;=</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a:effectLst/>
                        </a:rPr>
                        <a:t>Checks if the value of left operand is less than or equal to the value of right operand, if yes then condition becomes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dirty="0">
                          <a:effectLst/>
                        </a:rPr>
                        <a:t>(A &lt;= B) is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89025971"/>
                  </a:ext>
                </a:extLst>
              </a:tr>
            </a:tbl>
          </a:graphicData>
        </a:graphic>
      </p:graphicFrame>
    </p:spTree>
    <p:extLst>
      <p:ext uri="{BB962C8B-B14F-4D97-AF65-F5344CB8AC3E}">
        <p14:creationId xmlns:p14="http://schemas.microsoft.com/office/powerpoint/2010/main" val="13846419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154C8-5B1D-4EB8-AB16-DB67E1C26884}"/>
              </a:ext>
            </a:extLst>
          </p:cNvPr>
          <p:cNvSpPr>
            <a:spLocks noGrp="1"/>
          </p:cNvSpPr>
          <p:nvPr>
            <p:ph type="title"/>
          </p:nvPr>
        </p:nvSpPr>
        <p:spPr/>
        <p:txBody>
          <a:bodyPr/>
          <a:lstStyle/>
          <a:p>
            <a:r>
              <a:rPr lang="en-US" dirty="0"/>
              <a:t>Operators</a:t>
            </a:r>
          </a:p>
        </p:txBody>
      </p:sp>
      <p:sp>
        <p:nvSpPr>
          <p:cNvPr id="3" name="Content Placeholder 2">
            <a:extLst>
              <a:ext uri="{FF2B5EF4-FFF2-40B4-BE49-F238E27FC236}">
                <a16:creationId xmlns:a16="http://schemas.microsoft.com/office/drawing/2014/main" id="{890C0D63-1E11-4195-A68D-3C4DEB1148C0}"/>
              </a:ext>
            </a:extLst>
          </p:cNvPr>
          <p:cNvSpPr>
            <a:spLocks noGrp="1"/>
          </p:cNvSpPr>
          <p:nvPr>
            <p:ph idx="1"/>
          </p:nvPr>
        </p:nvSpPr>
        <p:spPr/>
        <p:txBody>
          <a:bodyPr/>
          <a:lstStyle/>
          <a:p>
            <a:r>
              <a:rPr lang="en-US" dirty="0"/>
              <a:t>Logical Operators</a:t>
            </a:r>
          </a:p>
          <a:p>
            <a:endParaRPr lang="en-US" dirty="0"/>
          </a:p>
        </p:txBody>
      </p:sp>
      <p:graphicFrame>
        <p:nvGraphicFramePr>
          <p:cNvPr id="4" name="Table 3">
            <a:extLst>
              <a:ext uri="{FF2B5EF4-FFF2-40B4-BE49-F238E27FC236}">
                <a16:creationId xmlns:a16="http://schemas.microsoft.com/office/drawing/2014/main" id="{3D3E9F95-7C15-42F5-A22C-4019421D9B3E}"/>
              </a:ext>
            </a:extLst>
          </p:cNvPr>
          <p:cNvGraphicFramePr>
            <a:graphicFrameLocks noGrp="1"/>
          </p:cNvGraphicFramePr>
          <p:nvPr>
            <p:extLst>
              <p:ext uri="{D42A27DB-BD31-4B8C-83A1-F6EECF244321}">
                <p14:modId xmlns:p14="http://schemas.microsoft.com/office/powerpoint/2010/main" val="372793314"/>
              </p:ext>
            </p:extLst>
          </p:nvPr>
        </p:nvGraphicFramePr>
        <p:xfrm>
          <a:off x="1280160" y="3263078"/>
          <a:ext cx="9988061" cy="2621254"/>
        </p:xfrm>
        <a:graphic>
          <a:graphicData uri="http://schemas.openxmlformats.org/drawingml/2006/table">
            <a:tbl>
              <a:tblPr/>
              <a:tblGrid>
                <a:gridCol w="943926">
                  <a:extLst>
                    <a:ext uri="{9D8B030D-6E8A-4147-A177-3AD203B41FA5}">
                      <a16:colId xmlns:a16="http://schemas.microsoft.com/office/drawing/2014/main" val="2157677517"/>
                    </a:ext>
                  </a:extLst>
                </a:gridCol>
                <a:gridCol w="6962117">
                  <a:extLst>
                    <a:ext uri="{9D8B030D-6E8A-4147-A177-3AD203B41FA5}">
                      <a16:colId xmlns:a16="http://schemas.microsoft.com/office/drawing/2014/main" val="4005456402"/>
                    </a:ext>
                  </a:extLst>
                </a:gridCol>
                <a:gridCol w="2082018">
                  <a:extLst>
                    <a:ext uri="{9D8B030D-6E8A-4147-A177-3AD203B41FA5}">
                      <a16:colId xmlns:a16="http://schemas.microsoft.com/office/drawing/2014/main" val="2609304762"/>
                    </a:ext>
                  </a:extLst>
                </a:gridCol>
              </a:tblGrid>
              <a:tr h="293276">
                <a:tc>
                  <a:txBody>
                    <a:bodyPr/>
                    <a:lstStyle/>
                    <a:p>
                      <a:pPr algn="ctr" fontAlgn="t"/>
                      <a:r>
                        <a:rPr lang="en-US" sz="1400" b="1" dirty="0">
                          <a:effectLst/>
                        </a:rPr>
                        <a:t>Operator</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Description</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Example</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55866996"/>
                  </a:ext>
                </a:extLst>
              </a:tr>
              <a:tr h="355885">
                <a:tc>
                  <a:txBody>
                    <a:bodyPr/>
                    <a:lstStyle/>
                    <a:p>
                      <a:pPr algn="ctr" fontAlgn="t"/>
                      <a:r>
                        <a:rPr lang="en-US" sz="1400" dirty="0">
                          <a:effectLst/>
                        </a:rPr>
                        <a:t>&amp;&amp;</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Called Logical AND operator. If both the operands are non-zero, then condition becomes true.</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(A &amp;&amp; B) is false.</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60186165"/>
                  </a:ext>
                </a:extLst>
              </a:tr>
              <a:tr h="353629">
                <a:tc>
                  <a:txBody>
                    <a:bodyPr/>
                    <a:lstStyle/>
                    <a:p>
                      <a:pPr algn="ctr" fontAlgn="t"/>
                      <a:r>
                        <a:rPr lang="en-US" sz="1400">
                          <a:effectLst/>
                        </a:rPr>
                        <a:t>||</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Called Logical OR Operator. If any of the two operands is non-zero, then condition becomes true.</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(A || B) is true.</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6587203"/>
                  </a:ext>
                </a:extLst>
              </a:tr>
              <a:tr h="382203">
                <a:tc>
                  <a:txBody>
                    <a:bodyPr/>
                    <a:lstStyle/>
                    <a:p>
                      <a:pPr algn="ctr" fontAlgn="t"/>
                      <a:r>
                        <a:rPr lang="en-US" sz="1400" dirty="0">
                          <a:effectLst/>
                        </a:rPr>
                        <a:t>^</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Called Logical Exclusive OR Operator. If the two operands are not the same, then condition becomes true.</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57200" rtl="0" eaLnBrk="1" fontAlgn="t" latinLnBrk="0" hangingPunct="1">
                        <a:lnSpc>
                          <a:spcPct val="100000"/>
                        </a:lnSpc>
                        <a:spcBef>
                          <a:spcPts val="0"/>
                        </a:spcBef>
                        <a:spcAft>
                          <a:spcPts val="0"/>
                        </a:spcAft>
                        <a:buClrTx/>
                        <a:buSzTx/>
                        <a:buFontTx/>
                        <a:buNone/>
                        <a:tabLst/>
                        <a:defRPr/>
                      </a:pPr>
                      <a:r>
                        <a:rPr lang="en-US" sz="1400" dirty="0">
                          <a:effectLst/>
                        </a:rPr>
                        <a:t> (A ^ B) is true.</a:t>
                      </a:r>
                    </a:p>
                    <a:p>
                      <a:pPr fontAlgn="t"/>
                      <a:endParaRPr lang="en-US" sz="1400" dirty="0">
                        <a:effectLst/>
                      </a:endParaRP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3816973"/>
                  </a:ext>
                </a:extLst>
              </a:tr>
              <a:tr h="752318">
                <a:tc>
                  <a:txBody>
                    <a:bodyPr/>
                    <a:lstStyle/>
                    <a:p>
                      <a:pPr marL="0" marR="0" lvl="0" indent="0" algn="ctr" defTabSz="457200" rtl="0" eaLnBrk="1" fontAlgn="t" latinLnBrk="0" hangingPunct="1">
                        <a:lnSpc>
                          <a:spcPct val="100000"/>
                        </a:lnSpc>
                        <a:spcBef>
                          <a:spcPts val="0"/>
                        </a:spcBef>
                        <a:spcAft>
                          <a:spcPts val="0"/>
                        </a:spcAft>
                        <a:buClrTx/>
                        <a:buSzTx/>
                        <a:buFontTx/>
                        <a:buNone/>
                        <a:tabLst/>
                        <a:defRPr/>
                      </a:pPr>
                      <a:r>
                        <a:rPr lang="en-US" sz="1400" dirty="0">
                          <a:effectLst/>
                        </a:rPr>
                        <a:t>!</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57200" rtl="0" eaLnBrk="1" fontAlgn="t" latinLnBrk="0" hangingPunct="1">
                        <a:lnSpc>
                          <a:spcPct val="100000"/>
                        </a:lnSpc>
                        <a:spcBef>
                          <a:spcPts val="0"/>
                        </a:spcBef>
                        <a:spcAft>
                          <a:spcPts val="0"/>
                        </a:spcAft>
                        <a:buClrTx/>
                        <a:buSzTx/>
                        <a:buFontTx/>
                        <a:buNone/>
                        <a:tabLst/>
                        <a:defRPr/>
                      </a:pPr>
                      <a:r>
                        <a:rPr lang="en-US" sz="1400" dirty="0">
                          <a:effectLst/>
                        </a:rPr>
                        <a:t>Called Logical NOT Operator. Use to reverses the logical state of its operand. If a condition is true, then Logical NOT operator will make false.</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!A</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9811277"/>
                  </a:ext>
                </a:extLst>
              </a:tr>
            </a:tbl>
          </a:graphicData>
        </a:graphic>
      </p:graphicFrame>
    </p:spTree>
    <p:extLst>
      <p:ext uri="{BB962C8B-B14F-4D97-AF65-F5344CB8AC3E}">
        <p14:creationId xmlns:p14="http://schemas.microsoft.com/office/powerpoint/2010/main" val="7321753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154C8-5B1D-4EB8-AB16-DB67E1C26884}"/>
              </a:ext>
            </a:extLst>
          </p:cNvPr>
          <p:cNvSpPr>
            <a:spLocks noGrp="1"/>
          </p:cNvSpPr>
          <p:nvPr>
            <p:ph type="title"/>
          </p:nvPr>
        </p:nvSpPr>
        <p:spPr/>
        <p:txBody>
          <a:bodyPr/>
          <a:lstStyle/>
          <a:p>
            <a:r>
              <a:rPr lang="en-US" dirty="0"/>
              <a:t>Operators</a:t>
            </a:r>
          </a:p>
        </p:txBody>
      </p:sp>
      <p:sp>
        <p:nvSpPr>
          <p:cNvPr id="3" name="Content Placeholder 2">
            <a:extLst>
              <a:ext uri="{FF2B5EF4-FFF2-40B4-BE49-F238E27FC236}">
                <a16:creationId xmlns:a16="http://schemas.microsoft.com/office/drawing/2014/main" id="{890C0D63-1E11-4195-A68D-3C4DEB1148C0}"/>
              </a:ext>
            </a:extLst>
          </p:cNvPr>
          <p:cNvSpPr>
            <a:spLocks noGrp="1"/>
          </p:cNvSpPr>
          <p:nvPr>
            <p:ph idx="1"/>
          </p:nvPr>
        </p:nvSpPr>
        <p:spPr/>
        <p:txBody>
          <a:bodyPr/>
          <a:lstStyle/>
          <a:p>
            <a:r>
              <a:rPr lang="en-US" dirty="0"/>
              <a:t>Bitwise Operators</a:t>
            </a:r>
          </a:p>
          <a:p>
            <a:endParaRPr lang="en-US" dirty="0"/>
          </a:p>
        </p:txBody>
      </p:sp>
      <p:graphicFrame>
        <p:nvGraphicFramePr>
          <p:cNvPr id="4" name="Table 3">
            <a:extLst>
              <a:ext uri="{FF2B5EF4-FFF2-40B4-BE49-F238E27FC236}">
                <a16:creationId xmlns:a16="http://schemas.microsoft.com/office/drawing/2014/main" id="{777E7C2F-207B-4380-933B-1105B36369F5}"/>
              </a:ext>
            </a:extLst>
          </p:cNvPr>
          <p:cNvGraphicFramePr>
            <a:graphicFrameLocks noGrp="1"/>
          </p:cNvGraphicFramePr>
          <p:nvPr>
            <p:extLst>
              <p:ext uri="{D42A27DB-BD31-4B8C-83A1-F6EECF244321}">
                <p14:modId xmlns:p14="http://schemas.microsoft.com/office/powerpoint/2010/main" val="2415880339"/>
              </p:ext>
            </p:extLst>
          </p:nvPr>
        </p:nvGraphicFramePr>
        <p:xfrm>
          <a:off x="1308299" y="3053667"/>
          <a:ext cx="9833314" cy="3693223"/>
        </p:xfrm>
        <a:graphic>
          <a:graphicData uri="http://schemas.openxmlformats.org/drawingml/2006/table">
            <a:tbl>
              <a:tblPr/>
              <a:tblGrid>
                <a:gridCol w="983330">
                  <a:extLst>
                    <a:ext uri="{9D8B030D-6E8A-4147-A177-3AD203B41FA5}">
                      <a16:colId xmlns:a16="http://schemas.microsoft.com/office/drawing/2014/main" val="382131575"/>
                    </a:ext>
                  </a:extLst>
                </a:gridCol>
                <a:gridCol w="4424992">
                  <a:extLst>
                    <a:ext uri="{9D8B030D-6E8A-4147-A177-3AD203B41FA5}">
                      <a16:colId xmlns:a16="http://schemas.microsoft.com/office/drawing/2014/main" val="2114287980"/>
                    </a:ext>
                  </a:extLst>
                </a:gridCol>
                <a:gridCol w="4424992">
                  <a:extLst>
                    <a:ext uri="{9D8B030D-6E8A-4147-A177-3AD203B41FA5}">
                      <a16:colId xmlns:a16="http://schemas.microsoft.com/office/drawing/2014/main" val="4223389135"/>
                    </a:ext>
                  </a:extLst>
                </a:gridCol>
              </a:tblGrid>
              <a:tr h="282643">
                <a:tc>
                  <a:txBody>
                    <a:bodyPr/>
                    <a:lstStyle/>
                    <a:p>
                      <a:pPr algn="ctr" fontAlgn="t"/>
                      <a:r>
                        <a:rPr lang="en-US" sz="1400" b="1" dirty="0">
                          <a:effectLst/>
                        </a:rPr>
                        <a:t>Operator</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Description</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Example</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1042362030"/>
                  </a:ext>
                </a:extLst>
              </a:tr>
              <a:tr h="393243">
                <a:tc>
                  <a:txBody>
                    <a:bodyPr/>
                    <a:lstStyle/>
                    <a:p>
                      <a:pPr algn="ctr" fontAlgn="t"/>
                      <a:r>
                        <a:rPr lang="en-US" sz="1400">
                          <a:effectLst/>
                        </a:rPr>
                        <a:t>&amp;</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Binary AND Operator copies a bit to the result if it exists in both operands.</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ctr"/>
                      <a:r>
                        <a:rPr lang="en-US" sz="1400">
                          <a:effectLst/>
                        </a:rPr>
                        <a:t>(A &amp; B) will give 12 which is 0000 1100</a:t>
                      </a:r>
                    </a:p>
                  </a:txBody>
                  <a:tcPr marL="30722" marR="30722" marT="30722" marB="3072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31079345"/>
                  </a:ext>
                </a:extLst>
              </a:tr>
              <a:tr h="393243">
                <a:tc>
                  <a:txBody>
                    <a:bodyPr/>
                    <a:lstStyle/>
                    <a:p>
                      <a:pPr algn="ctr" fontAlgn="t"/>
                      <a:r>
                        <a:rPr lang="en-US" sz="1400">
                          <a:effectLst/>
                        </a:rPr>
                        <a:t>|</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Binary OR Operator copies a bit if it exists in either operand.</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(A | B) will give 61 which is 0011 1101</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23233027"/>
                  </a:ext>
                </a:extLst>
              </a:tr>
              <a:tr h="503843">
                <a:tc>
                  <a:txBody>
                    <a:bodyPr/>
                    <a:lstStyle/>
                    <a:p>
                      <a:pPr algn="ctr" fontAlgn="t"/>
                      <a:r>
                        <a:rPr lang="en-US" sz="1400">
                          <a:effectLst/>
                        </a:rPr>
                        <a:t>^</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Binary XOR Operator copies the bit if it is set in one operand but not both.</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ctr"/>
                      <a:r>
                        <a:rPr lang="en-US" sz="1400" dirty="0">
                          <a:effectLst/>
                        </a:rPr>
                        <a:t>(A ^ B) will give 49 which is 0011 0001</a:t>
                      </a:r>
                    </a:p>
                  </a:txBody>
                  <a:tcPr marL="30722" marR="30722" marT="30722" marB="3072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55069083"/>
                  </a:ext>
                </a:extLst>
              </a:tr>
              <a:tr h="503843">
                <a:tc>
                  <a:txBody>
                    <a:bodyPr/>
                    <a:lstStyle/>
                    <a:p>
                      <a:pPr algn="ctr" fontAlgn="t"/>
                      <a:r>
                        <a:rPr lang="en-US" sz="1400">
                          <a:effectLst/>
                        </a:rPr>
                        <a:t>~</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Binary Ones Complement Operator is unary and has the effect of 'flipping' bits.</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(~A ) will give -61 which is 1100 0011 in 2's complement form due to a signed binary number.</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05587009"/>
                  </a:ext>
                </a:extLst>
              </a:tr>
              <a:tr h="614442">
                <a:tc>
                  <a:txBody>
                    <a:bodyPr/>
                    <a:lstStyle/>
                    <a:p>
                      <a:pPr algn="ctr" fontAlgn="t"/>
                      <a:r>
                        <a:rPr lang="en-US" sz="1400">
                          <a:effectLst/>
                        </a:rPr>
                        <a:t>&lt;&lt;</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Binary Left Shift Operator. The left operands value is moved left by the number of bits specified by the right operand.</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ctr"/>
                      <a:r>
                        <a:rPr lang="en-US" sz="1400">
                          <a:effectLst/>
                        </a:rPr>
                        <a:t>A &lt;&lt; 2 will give 240 which is 1111 0000</a:t>
                      </a:r>
                    </a:p>
                  </a:txBody>
                  <a:tcPr marL="30722" marR="30722" marT="30722" marB="3072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33934457"/>
                  </a:ext>
                </a:extLst>
              </a:tr>
              <a:tr h="725042">
                <a:tc>
                  <a:txBody>
                    <a:bodyPr/>
                    <a:lstStyle/>
                    <a:p>
                      <a:pPr algn="ctr" fontAlgn="t"/>
                      <a:r>
                        <a:rPr lang="en-US" sz="1400" dirty="0">
                          <a:effectLst/>
                        </a:rPr>
                        <a:t>&gt;&gt;</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Binary Right Shift Operator. The left operands value is moved right by the number of bits specified by the right operand.</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ctr"/>
                      <a:r>
                        <a:rPr lang="en-US" sz="1400" dirty="0">
                          <a:effectLst/>
                        </a:rPr>
                        <a:t>A &gt;&gt; 2 will give 15 which is 0000 1111</a:t>
                      </a:r>
                    </a:p>
                  </a:txBody>
                  <a:tcPr marL="30722" marR="30722" marT="30722" marB="3072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9350459"/>
                  </a:ext>
                </a:extLst>
              </a:tr>
            </a:tbl>
          </a:graphicData>
        </a:graphic>
      </p:graphicFrame>
    </p:spTree>
    <p:extLst>
      <p:ext uri="{BB962C8B-B14F-4D97-AF65-F5344CB8AC3E}">
        <p14:creationId xmlns:p14="http://schemas.microsoft.com/office/powerpoint/2010/main" val="2416550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154C8-5B1D-4EB8-AB16-DB67E1C26884}"/>
              </a:ext>
            </a:extLst>
          </p:cNvPr>
          <p:cNvSpPr>
            <a:spLocks noGrp="1"/>
          </p:cNvSpPr>
          <p:nvPr>
            <p:ph type="title"/>
          </p:nvPr>
        </p:nvSpPr>
        <p:spPr/>
        <p:txBody>
          <a:bodyPr/>
          <a:lstStyle/>
          <a:p>
            <a:r>
              <a:rPr lang="en-US" dirty="0"/>
              <a:t>Operators</a:t>
            </a:r>
          </a:p>
        </p:txBody>
      </p:sp>
      <p:sp>
        <p:nvSpPr>
          <p:cNvPr id="3" name="Content Placeholder 2">
            <a:extLst>
              <a:ext uri="{FF2B5EF4-FFF2-40B4-BE49-F238E27FC236}">
                <a16:creationId xmlns:a16="http://schemas.microsoft.com/office/drawing/2014/main" id="{890C0D63-1E11-4195-A68D-3C4DEB1148C0}"/>
              </a:ext>
            </a:extLst>
          </p:cNvPr>
          <p:cNvSpPr>
            <a:spLocks noGrp="1"/>
          </p:cNvSpPr>
          <p:nvPr>
            <p:ph idx="1"/>
          </p:nvPr>
        </p:nvSpPr>
        <p:spPr/>
        <p:txBody>
          <a:bodyPr/>
          <a:lstStyle/>
          <a:p>
            <a:r>
              <a:rPr lang="en-US" dirty="0"/>
              <a:t>Assignment Operators</a:t>
            </a:r>
          </a:p>
          <a:p>
            <a:endParaRPr lang="en-US" dirty="0"/>
          </a:p>
        </p:txBody>
      </p:sp>
      <p:graphicFrame>
        <p:nvGraphicFramePr>
          <p:cNvPr id="4" name="Table 3">
            <a:extLst>
              <a:ext uri="{FF2B5EF4-FFF2-40B4-BE49-F238E27FC236}">
                <a16:creationId xmlns:a16="http://schemas.microsoft.com/office/drawing/2014/main" id="{E17BEFD6-BB9F-43BD-8485-A1A939E7A4FC}"/>
              </a:ext>
            </a:extLst>
          </p:cNvPr>
          <p:cNvGraphicFramePr>
            <a:graphicFrameLocks noGrp="1"/>
          </p:cNvGraphicFramePr>
          <p:nvPr>
            <p:extLst>
              <p:ext uri="{D42A27DB-BD31-4B8C-83A1-F6EECF244321}">
                <p14:modId xmlns:p14="http://schemas.microsoft.com/office/powerpoint/2010/main" val="3013997377"/>
              </p:ext>
            </p:extLst>
          </p:nvPr>
        </p:nvGraphicFramePr>
        <p:xfrm>
          <a:off x="1217795" y="3183044"/>
          <a:ext cx="9819251" cy="1816746"/>
        </p:xfrm>
        <a:graphic>
          <a:graphicData uri="http://schemas.openxmlformats.org/drawingml/2006/table">
            <a:tbl>
              <a:tblPr/>
              <a:tblGrid>
                <a:gridCol w="1266093">
                  <a:extLst>
                    <a:ext uri="{9D8B030D-6E8A-4147-A177-3AD203B41FA5}">
                      <a16:colId xmlns:a16="http://schemas.microsoft.com/office/drawing/2014/main" val="2811812063"/>
                    </a:ext>
                  </a:extLst>
                </a:gridCol>
                <a:gridCol w="4360497">
                  <a:extLst>
                    <a:ext uri="{9D8B030D-6E8A-4147-A177-3AD203B41FA5}">
                      <a16:colId xmlns:a16="http://schemas.microsoft.com/office/drawing/2014/main" val="3085988810"/>
                    </a:ext>
                  </a:extLst>
                </a:gridCol>
                <a:gridCol w="4192661">
                  <a:extLst>
                    <a:ext uri="{9D8B030D-6E8A-4147-A177-3AD203B41FA5}">
                      <a16:colId xmlns:a16="http://schemas.microsoft.com/office/drawing/2014/main" val="2326524372"/>
                    </a:ext>
                  </a:extLst>
                </a:gridCol>
              </a:tblGrid>
              <a:tr h="212577">
                <a:tc>
                  <a:txBody>
                    <a:bodyPr/>
                    <a:lstStyle/>
                    <a:p>
                      <a:pPr algn="ctr" fontAlgn="t"/>
                      <a:r>
                        <a:rPr lang="en-US" sz="1400" b="1" dirty="0">
                          <a:effectLst/>
                        </a:rPr>
                        <a:t>Operator</a:t>
                      </a:r>
                    </a:p>
                  </a:txBody>
                  <a:tcPr marL="74919" marR="74919" marT="74919" marB="749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Description</a:t>
                      </a:r>
                    </a:p>
                  </a:txBody>
                  <a:tcPr marL="74919" marR="74919" marT="74919" marB="749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Example</a:t>
                      </a:r>
                    </a:p>
                  </a:txBody>
                  <a:tcPr marL="74919" marR="74919" marT="74919" marB="749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2730942310"/>
                  </a:ext>
                </a:extLst>
              </a:tr>
              <a:tr h="425999">
                <a:tc>
                  <a:txBody>
                    <a:bodyPr/>
                    <a:lstStyle/>
                    <a:p>
                      <a:pPr algn="ctr" fontAlgn="t"/>
                      <a:r>
                        <a:rPr lang="en-US" sz="1400">
                          <a:effectLst/>
                        </a:rPr>
                        <a:t>=</a:t>
                      </a:r>
                    </a:p>
                  </a:txBody>
                  <a:tcPr marL="74919" marR="74919" marT="74919" marB="749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Simple assignment operator, Assigns values from right side operands to left side operand.</a:t>
                      </a:r>
                    </a:p>
                  </a:txBody>
                  <a:tcPr marL="74919" marR="74919" marT="74919" marB="749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ctr"/>
                      <a:r>
                        <a:rPr lang="en-US" sz="1400" dirty="0">
                          <a:effectLst/>
                        </a:rPr>
                        <a:t>C = A + B will assign value of A + B into C</a:t>
                      </a:r>
                    </a:p>
                  </a:txBody>
                  <a:tcPr marL="74919" marR="74919" marT="74919" marB="7491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39597365"/>
                  </a:ext>
                </a:extLst>
              </a:tr>
              <a:tr h="876990">
                <a:tc>
                  <a:txBody>
                    <a:bodyPr/>
                    <a:lstStyle/>
                    <a:p>
                      <a:pPr algn="ctr" fontAlgn="t"/>
                      <a:r>
                        <a:rPr lang="en-US" sz="1400" dirty="0">
                          <a:effectLst/>
                        </a:rPr>
                        <a:t>Binary operator </a:t>
                      </a:r>
                      <a:r>
                        <a:rPr lang="en-US" sz="1400" dirty="0" err="1">
                          <a:effectLst/>
                        </a:rPr>
                        <a:t>shorthands</a:t>
                      </a:r>
                      <a:endParaRPr lang="en-US" sz="1400" dirty="0">
                        <a:effectLst/>
                      </a:endParaRPr>
                    </a:p>
                  </a:txBody>
                  <a:tcPr marL="74919" marR="74919" marT="74919" marB="749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   -=  *=  /=  &amp;&amp;=  &lt;&lt;=   </a:t>
                      </a:r>
                      <a:r>
                        <a:rPr lang="en-US" sz="1400" dirty="0" err="1">
                          <a:effectLst/>
                        </a:rPr>
                        <a:t>etc</a:t>
                      </a:r>
                      <a:r>
                        <a:rPr lang="en-US" sz="1400" dirty="0">
                          <a:effectLst/>
                        </a:rPr>
                        <a:t>…</a:t>
                      </a:r>
                    </a:p>
                  </a:txBody>
                  <a:tcPr marL="74919" marR="74919" marT="74919" marB="749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ctr"/>
                      <a:r>
                        <a:rPr lang="en-US" sz="1400" dirty="0">
                          <a:effectLst/>
                        </a:rPr>
                        <a:t>C += A is equivalent to C = C + A</a:t>
                      </a:r>
                    </a:p>
                  </a:txBody>
                  <a:tcPr marL="74919" marR="74919" marT="74919" marB="7491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96909182"/>
                  </a:ext>
                </a:extLst>
              </a:tr>
            </a:tbl>
          </a:graphicData>
        </a:graphic>
      </p:graphicFrame>
    </p:spTree>
    <p:extLst>
      <p:ext uri="{BB962C8B-B14F-4D97-AF65-F5344CB8AC3E}">
        <p14:creationId xmlns:p14="http://schemas.microsoft.com/office/powerpoint/2010/main" val="40127084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154C8-5B1D-4EB8-AB16-DB67E1C26884}"/>
              </a:ext>
            </a:extLst>
          </p:cNvPr>
          <p:cNvSpPr>
            <a:spLocks noGrp="1"/>
          </p:cNvSpPr>
          <p:nvPr>
            <p:ph type="title"/>
          </p:nvPr>
        </p:nvSpPr>
        <p:spPr/>
        <p:txBody>
          <a:bodyPr/>
          <a:lstStyle/>
          <a:p>
            <a:r>
              <a:rPr lang="en-US" dirty="0"/>
              <a:t>Operators</a:t>
            </a:r>
          </a:p>
        </p:txBody>
      </p:sp>
      <p:sp>
        <p:nvSpPr>
          <p:cNvPr id="3" name="Content Placeholder 2">
            <a:extLst>
              <a:ext uri="{FF2B5EF4-FFF2-40B4-BE49-F238E27FC236}">
                <a16:creationId xmlns:a16="http://schemas.microsoft.com/office/drawing/2014/main" id="{890C0D63-1E11-4195-A68D-3C4DEB1148C0}"/>
              </a:ext>
            </a:extLst>
          </p:cNvPr>
          <p:cNvSpPr>
            <a:spLocks noGrp="1"/>
          </p:cNvSpPr>
          <p:nvPr>
            <p:ph idx="1"/>
          </p:nvPr>
        </p:nvSpPr>
        <p:spPr/>
        <p:txBody>
          <a:bodyPr/>
          <a:lstStyle/>
          <a:p>
            <a:r>
              <a:rPr lang="en-US" dirty="0" err="1"/>
              <a:t>Misc</a:t>
            </a:r>
            <a:r>
              <a:rPr lang="en-US" dirty="0"/>
              <a:t> Operators</a:t>
            </a:r>
          </a:p>
          <a:p>
            <a:endParaRPr lang="en-US" dirty="0"/>
          </a:p>
        </p:txBody>
      </p:sp>
      <p:graphicFrame>
        <p:nvGraphicFramePr>
          <p:cNvPr id="4" name="Table 3">
            <a:extLst>
              <a:ext uri="{FF2B5EF4-FFF2-40B4-BE49-F238E27FC236}">
                <a16:creationId xmlns:a16="http://schemas.microsoft.com/office/drawing/2014/main" id="{A80541CD-5D0F-4D04-A5D7-168DECDBBB94}"/>
              </a:ext>
            </a:extLst>
          </p:cNvPr>
          <p:cNvGraphicFramePr>
            <a:graphicFrameLocks noGrp="1"/>
          </p:cNvGraphicFramePr>
          <p:nvPr>
            <p:extLst>
              <p:ext uri="{D42A27DB-BD31-4B8C-83A1-F6EECF244321}">
                <p14:modId xmlns:p14="http://schemas.microsoft.com/office/powerpoint/2010/main" val="2223190844"/>
              </p:ext>
            </p:extLst>
          </p:nvPr>
        </p:nvGraphicFramePr>
        <p:xfrm>
          <a:off x="1239362" y="3012731"/>
          <a:ext cx="10521231" cy="3831461"/>
        </p:xfrm>
        <a:graphic>
          <a:graphicData uri="http://schemas.openxmlformats.org/drawingml/2006/table">
            <a:tbl>
              <a:tblPr/>
              <a:tblGrid>
                <a:gridCol w="948635">
                  <a:extLst>
                    <a:ext uri="{9D8B030D-6E8A-4147-A177-3AD203B41FA5}">
                      <a16:colId xmlns:a16="http://schemas.microsoft.com/office/drawing/2014/main" val="1728192612"/>
                    </a:ext>
                  </a:extLst>
                </a:gridCol>
                <a:gridCol w="9572596">
                  <a:extLst>
                    <a:ext uri="{9D8B030D-6E8A-4147-A177-3AD203B41FA5}">
                      <a16:colId xmlns:a16="http://schemas.microsoft.com/office/drawing/2014/main" val="4237999022"/>
                    </a:ext>
                  </a:extLst>
                </a:gridCol>
              </a:tblGrid>
              <a:tr h="122323">
                <a:tc>
                  <a:txBody>
                    <a:bodyPr/>
                    <a:lstStyle/>
                    <a:p>
                      <a:pPr fontAlgn="t"/>
                      <a:r>
                        <a:rPr lang="en-US" sz="1400" b="1" dirty="0">
                          <a:effectLst/>
                        </a:rPr>
                        <a:t>Operator</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Description</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1188317224"/>
                  </a:ext>
                </a:extLst>
              </a:tr>
              <a:tr h="436867">
                <a:tc>
                  <a:txBody>
                    <a:bodyPr/>
                    <a:lstStyle/>
                    <a:p>
                      <a:pPr fontAlgn="t"/>
                      <a:r>
                        <a:rPr lang="en-US" sz="1400" b="0" dirty="0" err="1">
                          <a:solidFill>
                            <a:srgbClr val="000000"/>
                          </a:solidFill>
                          <a:effectLst/>
                        </a:rPr>
                        <a:t>Sizeof</a:t>
                      </a:r>
                      <a:endParaRPr lang="en-US" sz="1400" b="0" dirty="0">
                        <a:effectLst/>
                      </a:endParaRP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US" sz="1400" b="0" u="none" strike="noStrike" dirty="0" err="1">
                          <a:solidFill>
                            <a:srgbClr val="313131"/>
                          </a:solidFill>
                          <a:effectLst/>
                        </a:rPr>
                        <a:t>sizeof</a:t>
                      </a:r>
                      <a:r>
                        <a:rPr lang="en-US" sz="1400" b="0" u="none" strike="noStrike" dirty="0">
                          <a:solidFill>
                            <a:srgbClr val="313131"/>
                          </a:solidFill>
                          <a:effectLst/>
                        </a:rPr>
                        <a:t> operator</a:t>
                      </a:r>
                      <a:r>
                        <a:rPr lang="en-US" sz="1400" dirty="0">
                          <a:solidFill>
                            <a:srgbClr val="000000"/>
                          </a:solidFill>
                          <a:effectLst/>
                        </a:rPr>
                        <a:t> returns the size of a variable. For example, </a:t>
                      </a:r>
                      <a:r>
                        <a:rPr lang="en-US" sz="1400" dirty="0" err="1">
                          <a:solidFill>
                            <a:srgbClr val="000000"/>
                          </a:solidFill>
                          <a:effectLst/>
                        </a:rPr>
                        <a:t>sizeof</a:t>
                      </a:r>
                      <a:r>
                        <a:rPr lang="en-US" sz="1400" dirty="0">
                          <a:solidFill>
                            <a:srgbClr val="000000"/>
                          </a:solidFill>
                          <a:effectLst/>
                        </a:rPr>
                        <a:t>(a), where ‘a’ is integer, and will return 4.</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61534884"/>
                  </a:ext>
                </a:extLst>
              </a:tr>
              <a:tr h="436867">
                <a:tc>
                  <a:txBody>
                    <a:bodyPr/>
                    <a:lstStyle/>
                    <a:p>
                      <a:pPr marL="0" marR="0" lvl="0" indent="0" algn="l" defTabSz="457200" rtl="0" eaLnBrk="1" fontAlgn="t" latinLnBrk="0" hangingPunct="1">
                        <a:lnSpc>
                          <a:spcPct val="100000"/>
                        </a:lnSpc>
                        <a:spcBef>
                          <a:spcPts val="0"/>
                        </a:spcBef>
                        <a:spcAft>
                          <a:spcPts val="0"/>
                        </a:spcAft>
                        <a:buClrTx/>
                        <a:buSzTx/>
                        <a:buFontTx/>
                        <a:buNone/>
                        <a:tabLst/>
                        <a:defRPr/>
                      </a:pPr>
                      <a:r>
                        <a:rPr lang="en-US" sz="1400" b="0" dirty="0">
                          <a:solidFill>
                            <a:srgbClr val="000000"/>
                          </a:solidFill>
                          <a:effectLst/>
                        </a:rPr>
                        <a:t>Condition ? X : Y</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US" sz="1400" b="0" u="none" strike="noStrike" dirty="0">
                          <a:solidFill>
                            <a:srgbClr val="313131"/>
                          </a:solidFill>
                          <a:effectLst/>
                        </a:rPr>
                        <a:t>Conditional operator (?)</a:t>
                      </a:r>
                      <a:r>
                        <a:rPr lang="en-US" sz="1400" dirty="0">
                          <a:solidFill>
                            <a:srgbClr val="000000"/>
                          </a:solidFill>
                          <a:effectLst/>
                        </a:rPr>
                        <a:t>. If Condition is true then it returns value of X otherwise returns value of Y.</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79289473"/>
                  </a:ext>
                </a:extLst>
              </a:tr>
              <a:tr h="672775">
                <a:tc>
                  <a:txBody>
                    <a:bodyPr/>
                    <a:lstStyle/>
                    <a:p>
                      <a:pPr fontAlgn="t"/>
                      <a:r>
                        <a:rPr lang="en-US" sz="1400" b="0" dirty="0">
                          <a:effectLst/>
                        </a:rPr>
                        <a:t>,</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US" sz="1400" b="0" u="none" strike="noStrike" dirty="0">
                          <a:solidFill>
                            <a:srgbClr val="313131"/>
                          </a:solidFill>
                          <a:effectLst/>
                        </a:rPr>
                        <a:t>Comma operator</a:t>
                      </a:r>
                      <a:r>
                        <a:rPr lang="en-US" sz="1400" dirty="0">
                          <a:solidFill>
                            <a:srgbClr val="000000"/>
                          </a:solidFill>
                          <a:effectLst/>
                        </a:rPr>
                        <a:t> causes a sequence of operations to be performed. The value of the entire comma expression is the value of the last expression of the comma-separated list.</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3021638"/>
                  </a:ext>
                </a:extLst>
              </a:tr>
              <a:tr h="436867">
                <a:tc>
                  <a:txBody>
                    <a:bodyPr/>
                    <a:lstStyle/>
                    <a:p>
                      <a:pPr fontAlgn="t"/>
                      <a:r>
                        <a:rPr lang="en-US" sz="1400" b="0" dirty="0">
                          <a:solidFill>
                            <a:srgbClr val="000000"/>
                          </a:solidFill>
                          <a:effectLst/>
                        </a:rPr>
                        <a:t>. (dot) and -&gt; (arrow)</a:t>
                      </a:r>
                      <a:endParaRPr lang="en-US" sz="1400" b="0" dirty="0">
                        <a:effectLst/>
                      </a:endParaRP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US" sz="1400" b="0" u="none" strike="noStrike" dirty="0">
                          <a:solidFill>
                            <a:srgbClr val="313131"/>
                          </a:solidFill>
                          <a:effectLst/>
                        </a:rPr>
                        <a:t>Member operators</a:t>
                      </a:r>
                      <a:r>
                        <a:rPr lang="en-US" sz="1400" dirty="0">
                          <a:solidFill>
                            <a:srgbClr val="000000"/>
                          </a:solidFill>
                          <a:effectLst/>
                        </a:rPr>
                        <a:t> are used to reference individual members of classes, structures, and unions.</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9642342"/>
                  </a:ext>
                </a:extLst>
              </a:tr>
              <a:tr h="436867">
                <a:tc>
                  <a:txBody>
                    <a:bodyPr/>
                    <a:lstStyle/>
                    <a:p>
                      <a:pPr fontAlgn="t"/>
                      <a:r>
                        <a:rPr lang="en-US" sz="1400" b="0" dirty="0">
                          <a:solidFill>
                            <a:srgbClr val="000000"/>
                          </a:solidFill>
                          <a:effectLst/>
                        </a:rPr>
                        <a:t>Cast</a:t>
                      </a:r>
                      <a:endParaRPr lang="en-US" sz="1400" b="0" dirty="0">
                        <a:effectLst/>
                      </a:endParaRP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US" sz="1400" b="0" u="none" strike="noStrike" dirty="0">
                          <a:solidFill>
                            <a:srgbClr val="313131"/>
                          </a:solidFill>
                          <a:effectLst/>
                        </a:rPr>
                        <a:t>Casting operators</a:t>
                      </a:r>
                      <a:r>
                        <a:rPr lang="en-US" sz="1400" dirty="0">
                          <a:solidFill>
                            <a:srgbClr val="000000"/>
                          </a:solidFill>
                          <a:effectLst/>
                        </a:rPr>
                        <a:t> convert one data type to another. For example, int(2.2000) would return 2.</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86571536"/>
                  </a:ext>
                </a:extLst>
              </a:tr>
              <a:tr h="436867">
                <a:tc>
                  <a:txBody>
                    <a:bodyPr/>
                    <a:lstStyle/>
                    <a:p>
                      <a:pPr fontAlgn="t"/>
                      <a:r>
                        <a:rPr lang="en-US" sz="1400" b="0" dirty="0">
                          <a:effectLst/>
                        </a:rPr>
                        <a:t>&amp;</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US" sz="1400" b="0" u="none" strike="noStrike" dirty="0">
                          <a:solidFill>
                            <a:srgbClr val="313131"/>
                          </a:solidFill>
                          <a:effectLst/>
                        </a:rPr>
                        <a:t>Pointer operator &amp;</a:t>
                      </a:r>
                      <a:r>
                        <a:rPr lang="en-US" sz="1400" dirty="0">
                          <a:solidFill>
                            <a:srgbClr val="000000"/>
                          </a:solidFill>
                          <a:effectLst/>
                        </a:rPr>
                        <a:t> returns the address of a variable. For example &amp;a; will give actual address of the variable.</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5460831"/>
                  </a:ext>
                </a:extLst>
              </a:tr>
              <a:tr h="436867">
                <a:tc>
                  <a:txBody>
                    <a:bodyPr/>
                    <a:lstStyle/>
                    <a:p>
                      <a:pPr fontAlgn="t"/>
                      <a:r>
                        <a:rPr lang="en-US" sz="1400" b="0" dirty="0">
                          <a:effectLst/>
                        </a:rPr>
                        <a:t>*</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US" sz="1400" b="0" u="none" strike="noStrike" dirty="0">
                          <a:solidFill>
                            <a:srgbClr val="313131"/>
                          </a:solidFill>
                          <a:effectLst/>
                        </a:rPr>
                        <a:t>Pointer operator *</a:t>
                      </a:r>
                      <a:r>
                        <a:rPr lang="en-US" sz="1400" dirty="0">
                          <a:solidFill>
                            <a:srgbClr val="000000"/>
                          </a:solidFill>
                          <a:effectLst/>
                        </a:rPr>
                        <a:t> is pointer to a variable. For example *var; will pointer to a variable var.</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0843502"/>
                  </a:ext>
                </a:extLst>
              </a:tr>
            </a:tbl>
          </a:graphicData>
        </a:graphic>
      </p:graphicFrame>
    </p:spTree>
    <p:extLst>
      <p:ext uri="{BB962C8B-B14F-4D97-AF65-F5344CB8AC3E}">
        <p14:creationId xmlns:p14="http://schemas.microsoft.com/office/powerpoint/2010/main" val="34333880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154C8-5B1D-4EB8-AB16-DB67E1C26884}"/>
              </a:ext>
            </a:extLst>
          </p:cNvPr>
          <p:cNvSpPr>
            <a:spLocks noGrp="1"/>
          </p:cNvSpPr>
          <p:nvPr>
            <p:ph type="title"/>
          </p:nvPr>
        </p:nvSpPr>
        <p:spPr/>
        <p:txBody>
          <a:bodyPr/>
          <a:lstStyle/>
          <a:p>
            <a:r>
              <a:rPr lang="en-US" dirty="0"/>
              <a:t>Operators</a:t>
            </a:r>
          </a:p>
        </p:txBody>
      </p:sp>
      <p:sp>
        <p:nvSpPr>
          <p:cNvPr id="3" name="Content Placeholder 2">
            <a:extLst>
              <a:ext uri="{FF2B5EF4-FFF2-40B4-BE49-F238E27FC236}">
                <a16:creationId xmlns:a16="http://schemas.microsoft.com/office/drawing/2014/main" id="{890C0D63-1E11-4195-A68D-3C4DEB1148C0}"/>
              </a:ext>
            </a:extLst>
          </p:cNvPr>
          <p:cNvSpPr>
            <a:spLocks noGrp="1"/>
          </p:cNvSpPr>
          <p:nvPr>
            <p:ph idx="1"/>
          </p:nvPr>
        </p:nvSpPr>
        <p:spPr/>
        <p:txBody>
          <a:bodyPr/>
          <a:lstStyle/>
          <a:p>
            <a:r>
              <a:rPr lang="en-US" dirty="0"/>
              <a:t>Precedence</a:t>
            </a:r>
          </a:p>
          <a:p>
            <a:endParaRPr lang="en-US" dirty="0"/>
          </a:p>
          <a:p>
            <a:endParaRPr lang="en-US" dirty="0"/>
          </a:p>
        </p:txBody>
      </p:sp>
      <p:graphicFrame>
        <p:nvGraphicFramePr>
          <p:cNvPr id="5" name="Table 4">
            <a:extLst>
              <a:ext uri="{FF2B5EF4-FFF2-40B4-BE49-F238E27FC236}">
                <a16:creationId xmlns:a16="http://schemas.microsoft.com/office/drawing/2014/main" id="{C7466CCA-C5A0-44FF-B4D5-91F11B1A6E08}"/>
              </a:ext>
            </a:extLst>
          </p:cNvPr>
          <p:cNvGraphicFramePr>
            <a:graphicFrameLocks noGrp="1"/>
          </p:cNvGraphicFramePr>
          <p:nvPr>
            <p:extLst>
              <p:ext uri="{D42A27DB-BD31-4B8C-83A1-F6EECF244321}">
                <p14:modId xmlns:p14="http://schemas.microsoft.com/office/powerpoint/2010/main" val="3464550897"/>
              </p:ext>
            </p:extLst>
          </p:nvPr>
        </p:nvGraphicFramePr>
        <p:xfrm>
          <a:off x="1299580" y="3032376"/>
          <a:ext cx="8182044" cy="3690015"/>
        </p:xfrm>
        <a:graphic>
          <a:graphicData uri="http://schemas.openxmlformats.org/drawingml/2006/table">
            <a:tbl>
              <a:tblPr/>
              <a:tblGrid>
                <a:gridCol w="2727348">
                  <a:extLst>
                    <a:ext uri="{9D8B030D-6E8A-4147-A177-3AD203B41FA5}">
                      <a16:colId xmlns:a16="http://schemas.microsoft.com/office/drawing/2014/main" val="1886346437"/>
                    </a:ext>
                  </a:extLst>
                </a:gridCol>
                <a:gridCol w="3330475">
                  <a:extLst>
                    <a:ext uri="{9D8B030D-6E8A-4147-A177-3AD203B41FA5}">
                      <a16:colId xmlns:a16="http://schemas.microsoft.com/office/drawing/2014/main" val="2145415247"/>
                    </a:ext>
                  </a:extLst>
                </a:gridCol>
                <a:gridCol w="2124221">
                  <a:extLst>
                    <a:ext uri="{9D8B030D-6E8A-4147-A177-3AD203B41FA5}">
                      <a16:colId xmlns:a16="http://schemas.microsoft.com/office/drawing/2014/main" val="1776160633"/>
                    </a:ext>
                  </a:extLst>
                </a:gridCol>
              </a:tblGrid>
              <a:tr h="190551">
                <a:tc>
                  <a:txBody>
                    <a:bodyPr/>
                    <a:lstStyle/>
                    <a:p>
                      <a:pPr algn="ctr" fontAlgn="t"/>
                      <a:r>
                        <a:rPr lang="en-US" sz="1400" b="1">
                          <a:effectLst/>
                        </a:rPr>
                        <a:t>Category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a:effectLst/>
                        </a:rPr>
                        <a:t>Operator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Associativity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423278685"/>
                  </a:ext>
                </a:extLst>
              </a:tr>
              <a:tr h="190551">
                <a:tc>
                  <a:txBody>
                    <a:bodyPr/>
                    <a:lstStyle/>
                    <a:p>
                      <a:pPr fontAlgn="t"/>
                      <a:r>
                        <a:rPr lang="en-US" sz="1400">
                          <a:effectLst/>
                        </a:rPr>
                        <a:t>Postfix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 [] -&gt; . ++ - -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Left to right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82762307"/>
                  </a:ext>
                </a:extLst>
              </a:tr>
              <a:tr h="313047">
                <a:tc>
                  <a:txBody>
                    <a:bodyPr/>
                    <a:lstStyle/>
                    <a:p>
                      <a:pPr fontAlgn="t"/>
                      <a:r>
                        <a:rPr lang="en-US" sz="1400">
                          <a:effectLst/>
                        </a:rPr>
                        <a:t>Unary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 - ! ~ ++ - - (type)* &amp; sizeof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Right to left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8407200"/>
                  </a:ext>
                </a:extLst>
              </a:tr>
              <a:tr h="190551">
                <a:tc>
                  <a:txBody>
                    <a:bodyPr/>
                    <a:lstStyle/>
                    <a:p>
                      <a:pPr fontAlgn="t"/>
                      <a:r>
                        <a:rPr lang="en-US" sz="1400">
                          <a:effectLst/>
                        </a:rPr>
                        <a:t>Multiplicative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 / %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Left to right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37031396"/>
                  </a:ext>
                </a:extLst>
              </a:tr>
              <a:tr h="190551">
                <a:tc>
                  <a:txBody>
                    <a:bodyPr/>
                    <a:lstStyle/>
                    <a:p>
                      <a:pPr fontAlgn="t"/>
                      <a:r>
                        <a:rPr lang="en-US" sz="1400">
                          <a:effectLst/>
                        </a:rPr>
                        <a:t>Additive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 -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Left to right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5696223"/>
                  </a:ext>
                </a:extLst>
              </a:tr>
              <a:tr h="190551">
                <a:tc>
                  <a:txBody>
                    <a:bodyPr/>
                    <a:lstStyle/>
                    <a:p>
                      <a:pPr fontAlgn="t"/>
                      <a:r>
                        <a:rPr lang="en-US" sz="1400">
                          <a:effectLst/>
                        </a:rPr>
                        <a:t>Shift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&lt;&lt; &gt;&gt;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Left to right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64826090"/>
                  </a:ext>
                </a:extLst>
              </a:tr>
              <a:tr h="190551">
                <a:tc>
                  <a:txBody>
                    <a:bodyPr/>
                    <a:lstStyle/>
                    <a:p>
                      <a:pPr fontAlgn="t"/>
                      <a:r>
                        <a:rPr lang="en-US" sz="1400">
                          <a:effectLst/>
                        </a:rPr>
                        <a:t>Relational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&lt; &lt;= &gt; &gt;=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Left to right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56979399"/>
                  </a:ext>
                </a:extLst>
              </a:tr>
              <a:tr h="190551">
                <a:tc>
                  <a:txBody>
                    <a:bodyPr/>
                    <a:lstStyle/>
                    <a:p>
                      <a:pPr fontAlgn="t"/>
                      <a:r>
                        <a:rPr lang="en-US" sz="1400">
                          <a:effectLst/>
                        </a:rPr>
                        <a:t>Equality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 !=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Left to right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4446578"/>
                  </a:ext>
                </a:extLst>
              </a:tr>
              <a:tr h="190551">
                <a:tc>
                  <a:txBody>
                    <a:bodyPr/>
                    <a:lstStyle/>
                    <a:p>
                      <a:pPr fontAlgn="t"/>
                      <a:r>
                        <a:rPr lang="en-US" sz="1400" dirty="0">
                          <a:effectLst/>
                        </a:rPr>
                        <a:t>Bitwise AND, OR, XOR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&amp; , |,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Left to right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7636849"/>
                  </a:ext>
                </a:extLst>
              </a:tr>
              <a:tr h="190551">
                <a:tc>
                  <a:txBody>
                    <a:bodyPr/>
                    <a:lstStyle/>
                    <a:p>
                      <a:pPr fontAlgn="t"/>
                      <a:r>
                        <a:rPr lang="en-US" sz="1400" dirty="0">
                          <a:effectLst/>
                        </a:rPr>
                        <a:t>Logical AND, OR, XOR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&amp;&amp;, ||, ^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Left to right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69546198"/>
                  </a:ext>
                </a:extLst>
              </a:tr>
              <a:tr h="190551">
                <a:tc>
                  <a:txBody>
                    <a:bodyPr/>
                    <a:lstStyle/>
                    <a:p>
                      <a:pPr fontAlgn="t"/>
                      <a:r>
                        <a:rPr lang="en-US" sz="1400">
                          <a:effectLst/>
                        </a:rPr>
                        <a:t>Conditional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Right to left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38678"/>
                  </a:ext>
                </a:extLst>
              </a:tr>
              <a:tr h="0">
                <a:tc>
                  <a:txBody>
                    <a:bodyPr/>
                    <a:lstStyle/>
                    <a:p>
                      <a:pPr fontAlgn="t"/>
                      <a:r>
                        <a:rPr lang="en-US" sz="1400">
                          <a:effectLst/>
                        </a:rPr>
                        <a:t>Assignment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 += -= *= /= %=&gt;&gt;= &lt;&lt;= &amp;= ^= |=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Right to left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5092356"/>
                  </a:ext>
                </a:extLst>
              </a:tr>
              <a:tr h="190551">
                <a:tc>
                  <a:txBody>
                    <a:bodyPr/>
                    <a:lstStyle/>
                    <a:p>
                      <a:pPr fontAlgn="t"/>
                      <a:r>
                        <a:rPr lang="en-US" sz="1400">
                          <a:effectLst/>
                        </a:rPr>
                        <a:t>Comma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Left to right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1681722"/>
                  </a:ext>
                </a:extLst>
              </a:tr>
            </a:tbl>
          </a:graphicData>
        </a:graphic>
      </p:graphicFrame>
    </p:spTree>
    <p:extLst>
      <p:ext uri="{BB962C8B-B14F-4D97-AF65-F5344CB8AC3E}">
        <p14:creationId xmlns:p14="http://schemas.microsoft.com/office/powerpoint/2010/main" val="2794816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710DE-FC33-45EA-9A24-3978C1C37116}"/>
              </a:ext>
            </a:extLst>
          </p:cNvPr>
          <p:cNvSpPr>
            <a:spLocks noGrp="1"/>
          </p:cNvSpPr>
          <p:nvPr>
            <p:ph type="title"/>
          </p:nvPr>
        </p:nvSpPr>
        <p:spPr/>
        <p:txBody>
          <a:bodyPr/>
          <a:lstStyle/>
          <a:p>
            <a:r>
              <a:rPr lang="en-US" dirty="0"/>
              <a:t>Preprocessor directives</a:t>
            </a:r>
          </a:p>
        </p:txBody>
      </p:sp>
      <p:sp>
        <p:nvSpPr>
          <p:cNvPr id="3" name="Content Placeholder 2">
            <a:extLst>
              <a:ext uri="{FF2B5EF4-FFF2-40B4-BE49-F238E27FC236}">
                <a16:creationId xmlns:a16="http://schemas.microsoft.com/office/drawing/2014/main" id="{5AFD1523-E682-45DA-B197-92F61BDE983D}"/>
              </a:ext>
            </a:extLst>
          </p:cNvPr>
          <p:cNvSpPr>
            <a:spLocks noGrp="1"/>
          </p:cNvSpPr>
          <p:nvPr>
            <p:ph idx="1"/>
          </p:nvPr>
        </p:nvSpPr>
        <p:spPr/>
        <p:txBody>
          <a:bodyPr>
            <a:normAutofit lnSpcReduction="10000"/>
          </a:bodyPr>
          <a:lstStyle/>
          <a:p>
            <a:r>
              <a:rPr lang="en-US" dirty="0"/>
              <a:t>Preprocessor directives are lines included in the code of programs preceded by a hash sign (#). These lines are not program statements but directives for the preprocessor. The preprocessor examines the code before actual compilation of code begins and resolves all these directives before any code is actually generated by regular statements.</a:t>
            </a:r>
          </a:p>
          <a:p>
            <a:endParaRPr lang="en-US" dirty="0"/>
          </a:p>
          <a:p>
            <a:r>
              <a:rPr lang="en-US" dirty="0"/>
              <a:t>These preprocessor directives extend only across a single line of code. As soon as a newline character is found, the preprocessor directive is ends. No semicolon (;) is expected at the end of a preprocessor directive. The only way a preprocessor directive can extend through more than one line is by preceding the newline character at the end of the line by a backslash (\).</a:t>
            </a:r>
          </a:p>
        </p:txBody>
      </p:sp>
    </p:spTree>
    <p:extLst>
      <p:ext uri="{BB962C8B-B14F-4D97-AF65-F5344CB8AC3E}">
        <p14:creationId xmlns:p14="http://schemas.microsoft.com/office/powerpoint/2010/main" val="37005487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223C0-D2D0-459F-938B-968EF2C8645B}"/>
              </a:ext>
            </a:extLst>
          </p:cNvPr>
          <p:cNvSpPr>
            <a:spLocks noGrp="1"/>
          </p:cNvSpPr>
          <p:nvPr>
            <p:ph type="title"/>
          </p:nvPr>
        </p:nvSpPr>
        <p:spPr/>
        <p:txBody>
          <a:bodyPr/>
          <a:lstStyle/>
          <a:p>
            <a:r>
              <a:rPr lang="en-US" dirty="0"/>
              <a:t>Predefined Directive Constants</a:t>
            </a:r>
          </a:p>
        </p:txBody>
      </p:sp>
      <p:graphicFrame>
        <p:nvGraphicFramePr>
          <p:cNvPr id="4" name="Content Placeholder 3">
            <a:extLst>
              <a:ext uri="{FF2B5EF4-FFF2-40B4-BE49-F238E27FC236}">
                <a16:creationId xmlns:a16="http://schemas.microsoft.com/office/drawing/2014/main" id="{590F3E43-78DD-4514-94B5-6EE6E86B5AFC}"/>
              </a:ext>
            </a:extLst>
          </p:cNvPr>
          <p:cNvGraphicFramePr>
            <a:graphicFrameLocks noGrp="1"/>
          </p:cNvGraphicFramePr>
          <p:nvPr>
            <p:ph idx="1"/>
            <p:extLst>
              <p:ext uri="{D42A27DB-BD31-4B8C-83A1-F6EECF244321}">
                <p14:modId xmlns:p14="http://schemas.microsoft.com/office/powerpoint/2010/main" val="566673943"/>
              </p:ext>
            </p:extLst>
          </p:nvPr>
        </p:nvGraphicFramePr>
        <p:xfrm>
          <a:off x="951470" y="2485203"/>
          <a:ext cx="9650628" cy="1852546"/>
        </p:xfrm>
        <a:graphic>
          <a:graphicData uri="http://schemas.openxmlformats.org/drawingml/2006/table">
            <a:tbl>
              <a:tblPr/>
              <a:tblGrid>
                <a:gridCol w="1668162">
                  <a:extLst>
                    <a:ext uri="{9D8B030D-6E8A-4147-A177-3AD203B41FA5}">
                      <a16:colId xmlns:a16="http://schemas.microsoft.com/office/drawing/2014/main" val="935843706"/>
                    </a:ext>
                  </a:extLst>
                </a:gridCol>
                <a:gridCol w="7982466">
                  <a:extLst>
                    <a:ext uri="{9D8B030D-6E8A-4147-A177-3AD203B41FA5}">
                      <a16:colId xmlns:a16="http://schemas.microsoft.com/office/drawing/2014/main" val="3429415366"/>
                    </a:ext>
                  </a:extLst>
                </a:gridCol>
              </a:tblGrid>
              <a:tr h="136652">
                <a:tc>
                  <a:txBody>
                    <a:bodyPr/>
                    <a:lstStyle/>
                    <a:p>
                      <a:r>
                        <a:rPr lang="en-US" sz="1400" b="1" dirty="0">
                          <a:effectLst/>
                        </a:rPr>
                        <a:t>Constant</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tx2">
                        <a:lumMod val="40000"/>
                        <a:lumOff val="60000"/>
                      </a:schemeClr>
                    </a:solidFill>
                  </a:tcPr>
                </a:tc>
                <a:tc>
                  <a:txBody>
                    <a:bodyPr/>
                    <a:lstStyle/>
                    <a:p>
                      <a:r>
                        <a:rPr lang="en-US" sz="1400" b="1" dirty="0">
                          <a:effectLst/>
                        </a:rPr>
                        <a:t>value</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324454725"/>
                  </a:ext>
                </a:extLst>
              </a:tr>
              <a:tr h="341630">
                <a:tc>
                  <a:txBody>
                    <a:bodyPr/>
                    <a:lstStyle/>
                    <a:p>
                      <a:r>
                        <a:rPr lang="en-US" sz="1400" dirty="0">
                          <a:effectLst/>
                        </a:rPr>
                        <a:t>__LINE__</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r>
                        <a:rPr lang="en-US" sz="1400">
                          <a:effectLst/>
                        </a:rPr>
                        <a:t>Integer value representing the current line in the source code file being compiled.</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04802621"/>
                  </a:ext>
                </a:extLst>
              </a:tr>
              <a:tr h="341630">
                <a:tc>
                  <a:txBody>
                    <a:bodyPr/>
                    <a:lstStyle/>
                    <a:p>
                      <a:r>
                        <a:rPr lang="en-US" sz="1400" dirty="0">
                          <a:effectLst/>
                        </a:rPr>
                        <a:t>__FILE__</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r>
                        <a:rPr lang="en-US" sz="1400">
                          <a:effectLst/>
                        </a:rPr>
                        <a:t>A string literal containing the presumed name of the source file being compiled.</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62384871"/>
                  </a:ext>
                </a:extLst>
              </a:tr>
              <a:tr h="341630">
                <a:tc>
                  <a:txBody>
                    <a:bodyPr/>
                    <a:lstStyle/>
                    <a:p>
                      <a:r>
                        <a:rPr lang="en-US" sz="1400">
                          <a:effectLst/>
                        </a:rPr>
                        <a:t>__DATE__</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r>
                        <a:rPr lang="en-US" sz="1400">
                          <a:effectLst/>
                        </a:rPr>
                        <a:t>A string literal in the form "Mmm dd yyyy" containing the date in which the compilation process began.</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70000139"/>
                  </a:ext>
                </a:extLst>
              </a:tr>
              <a:tr h="341630">
                <a:tc>
                  <a:txBody>
                    <a:bodyPr/>
                    <a:lstStyle/>
                    <a:p>
                      <a:r>
                        <a:rPr lang="en-US" sz="1400">
                          <a:effectLst/>
                        </a:rPr>
                        <a:t>__TIME__</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r>
                        <a:rPr lang="en-US" sz="1400" dirty="0">
                          <a:effectLst/>
                        </a:rPr>
                        <a:t>A string literal in the form "</a:t>
                      </a:r>
                      <a:r>
                        <a:rPr lang="en-US" sz="1400" dirty="0" err="1">
                          <a:effectLst/>
                        </a:rPr>
                        <a:t>hh:mm:ss</a:t>
                      </a:r>
                      <a:r>
                        <a:rPr lang="en-US" sz="1400" dirty="0">
                          <a:effectLst/>
                        </a:rPr>
                        <a:t>" containing the time at which the compilation process began.</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50269193"/>
                  </a:ext>
                </a:extLst>
              </a:tr>
            </a:tbl>
          </a:graphicData>
        </a:graphic>
      </p:graphicFrame>
    </p:spTree>
    <p:extLst>
      <p:ext uri="{BB962C8B-B14F-4D97-AF65-F5344CB8AC3E}">
        <p14:creationId xmlns:p14="http://schemas.microsoft.com/office/powerpoint/2010/main" val="10846560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CC965-603D-4F79-9842-5A196084638B}"/>
              </a:ext>
            </a:extLst>
          </p:cNvPr>
          <p:cNvSpPr>
            <a:spLocks noGrp="1"/>
          </p:cNvSpPr>
          <p:nvPr>
            <p:ph type="title"/>
          </p:nvPr>
        </p:nvSpPr>
        <p:spPr/>
        <p:txBody>
          <a:bodyPr/>
          <a:lstStyle/>
          <a:p>
            <a:r>
              <a:rPr lang="en-US" dirty="0"/>
              <a:t>Data Type</a:t>
            </a:r>
          </a:p>
        </p:txBody>
      </p:sp>
      <p:graphicFrame>
        <p:nvGraphicFramePr>
          <p:cNvPr id="4" name="Content Placeholder 3">
            <a:extLst>
              <a:ext uri="{FF2B5EF4-FFF2-40B4-BE49-F238E27FC236}">
                <a16:creationId xmlns:a16="http://schemas.microsoft.com/office/drawing/2014/main" id="{6BCD7737-E42E-49A1-8AA2-B1970E62DD1B}"/>
              </a:ext>
            </a:extLst>
          </p:cNvPr>
          <p:cNvGraphicFramePr>
            <a:graphicFrameLocks noGrp="1"/>
          </p:cNvGraphicFramePr>
          <p:nvPr>
            <p:ph idx="1"/>
            <p:extLst>
              <p:ext uri="{D42A27DB-BD31-4B8C-83A1-F6EECF244321}">
                <p14:modId xmlns:p14="http://schemas.microsoft.com/office/powerpoint/2010/main" val="1566130836"/>
              </p:ext>
            </p:extLst>
          </p:nvPr>
        </p:nvGraphicFramePr>
        <p:xfrm>
          <a:off x="1155700" y="2603500"/>
          <a:ext cx="8824913" cy="3416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FB5C38EF-8A34-4E1D-9CE8-FE2223758DB2}"/>
              </a:ext>
            </a:extLst>
          </p:cNvPr>
          <p:cNvSpPr txBox="1"/>
          <p:nvPr/>
        </p:nvSpPr>
        <p:spPr>
          <a:xfrm>
            <a:off x="4880919" y="5652984"/>
            <a:ext cx="774571" cy="369332"/>
          </a:xfrm>
          <a:prstGeom prst="rect">
            <a:avLst/>
          </a:prstGeom>
          <a:noFill/>
        </p:spPr>
        <p:txBody>
          <a:bodyPr wrap="none" rtlCol="0">
            <a:spAutoFit/>
          </a:bodyPr>
          <a:lstStyle/>
          <a:p>
            <a:r>
              <a:rPr lang="en-US" dirty="0"/>
              <a:t>Array</a:t>
            </a:r>
          </a:p>
        </p:txBody>
      </p:sp>
      <p:sp>
        <p:nvSpPr>
          <p:cNvPr id="7" name="TextBox 6">
            <a:extLst>
              <a:ext uri="{FF2B5EF4-FFF2-40B4-BE49-F238E27FC236}">
                <a16:creationId xmlns:a16="http://schemas.microsoft.com/office/drawing/2014/main" id="{20BECB77-BA1A-4209-9FE6-5E373619CDBF}"/>
              </a:ext>
            </a:extLst>
          </p:cNvPr>
          <p:cNvSpPr txBox="1"/>
          <p:nvPr/>
        </p:nvSpPr>
        <p:spPr>
          <a:xfrm>
            <a:off x="6421288" y="5652984"/>
            <a:ext cx="816249" cy="369332"/>
          </a:xfrm>
          <a:prstGeom prst="rect">
            <a:avLst/>
          </a:prstGeom>
          <a:noFill/>
        </p:spPr>
        <p:txBody>
          <a:bodyPr wrap="none" rtlCol="0">
            <a:spAutoFit/>
          </a:bodyPr>
          <a:lstStyle/>
          <a:p>
            <a:r>
              <a:rPr lang="en-US" dirty="0"/>
              <a:t>Struct</a:t>
            </a:r>
          </a:p>
        </p:txBody>
      </p:sp>
    </p:spTree>
    <p:extLst>
      <p:ext uri="{BB962C8B-B14F-4D97-AF65-F5344CB8AC3E}">
        <p14:creationId xmlns:p14="http://schemas.microsoft.com/office/powerpoint/2010/main" val="3149464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a:t>Class Schedule</a:t>
            </a:r>
          </a:p>
        </p:txBody>
      </p:sp>
      <p:sp>
        <p:nvSpPr>
          <p:cNvPr id="3" name="Content Placeholder 2"/>
          <p:cNvSpPr>
            <a:spLocks noGrp="1"/>
          </p:cNvSpPr>
          <p:nvPr>
            <p:ph idx="1"/>
          </p:nvPr>
        </p:nvSpPr>
        <p:spPr/>
        <p:txBody>
          <a:bodyPr>
            <a:normAutofit/>
          </a:bodyPr>
          <a:lstStyle/>
          <a:p>
            <a:r>
              <a:rPr lang="en-US" dirty="0"/>
              <a:t>Training Duration: </a:t>
            </a:r>
            <a:r>
              <a:rPr lang="en-US" i="1" dirty="0"/>
              <a:t>4 Days</a:t>
            </a:r>
          </a:p>
          <a:p>
            <a:r>
              <a:rPr lang="en-US" dirty="0"/>
              <a:t>Training Hour: </a:t>
            </a:r>
            <a:r>
              <a:rPr lang="en-US" i="1" dirty="0"/>
              <a:t>9am ~ 5:00pm</a:t>
            </a:r>
          </a:p>
          <a:p>
            <a:r>
              <a:rPr lang="en-US" dirty="0"/>
              <a:t>Lunch Break:</a:t>
            </a:r>
          </a:p>
          <a:p>
            <a:pPr lvl="1"/>
            <a:r>
              <a:rPr lang="en-US" i="1" dirty="0"/>
              <a:t>12:00pm ~ 1:00 pm (Monday ~ Thursday)</a:t>
            </a:r>
          </a:p>
          <a:p>
            <a:pPr lvl="1"/>
            <a:r>
              <a:rPr lang="en-US" i="1" dirty="0"/>
              <a:t>12: 30pm ~ 2:30 pm (Friday)</a:t>
            </a:r>
          </a:p>
          <a:p>
            <a:r>
              <a:rPr lang="en-US" dirty="0"/>
              <a:t>Short Breaks:</a:t>
            </a:r>
          </a:p>
          <a:p>
            <a:pPr lvl="1"/>
            <a:r>
              <a:rPr lang="en-US" dirty="0"/>
              <a:t>Morning: </a:t>
            </a:r>
            <a:r>
              <a:rPr lang="en-US" i="1" dirty="0"/>
              <a:t>10:30am~10:45am</a:t>
            </a:r>
          </a:p>
          <a:p>
            <a:pPr lvl="1"/>
            <a:r>
              <a:rPr lang="en-US" dirty="0"/>
              <a:t>Afternoon: </a:t>
            </a:r>
            <a:r>
              <a:rPr lang="en-US" i="1" dirty="0"/>
              <a:t>3:30pm~3:45pm</a:t>
            </a:r>
          </a:p>
        </p:txBody>
      </p:sp>
    </p:spTree>
    <p:extLst>
      <p:ext uri="{BB962C8B-B14F-4D97-AF65-F5344CB8AC3E}">
        <p14:creationId xmlns:p14="http://schemas.microsoft.com/office/powerpoint/2010/main" val="2028954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Your Instructor</a:t>
            </a:r>
          </a:p>
        </p:txBody>
      </p:sp>
      <p:sp>
        <p:nvSpPr>
          <p:cNvPr id="3" name="Content Placeholder 2"/>
          <p:cNvSpPr>
            <a:spLocks noGrp="1"/>
          </p:cNvSpPr>
          <p:nvPr>
            <p:ph idx="1"/>
          </p:nvPr>
        </p:nvSpPr>
        <p:spPr/>
        <p:txBody>
          <a:bodyPr/>
          <a:lstStyle/>
          <a:p>
            <a:r>
              <a:rPr lang="en-US" dirty="0"/>
              <a:t>LENG Chee Kong</a:t>
            </a:r>
          </a:p>
          <a:p>
            <a:r>
              <a:rPr lang="en-US" dirty="0"/>
              <a:t>ckleng1964@gmail.com</a:t>
            </a:r>
          </a:p>
          <a:p>
            <a:r>
              <a:rPr lang="en-US" dirty="0"/>
              <a:t>019-21333329</a:t>
            </a:r>
          </a:p>
          <a:p>
            <a:r>
              <a:rPr lang="en-US" dirty="0"/>
              <a:t>https://my.linkedin.com/in/chee-kong-leng/en-us</a:t>
            </a:r>
          </a:p>
        </p:txBody>
      </p:sp>
    </p:spTree>
    <p:extLst>
      <p:ext uri="{BB962C8B-B14F-4D97-AF65-F5344CB8AC3E}">
        <p14:creationId xmlns:p14="http://schemas.microsoft.com/office/powerpoint/2010/main" val="1750939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38466-6861-4B40-AB30-54FBCEB21BE7}"/>
              </a:ext>
            </a:extLst>
          </p:cNvPr>
          <p:cNvSpPr>
            <a:spLocks noGrp="1"/>
          </p:cNvSpPr>
          <p:nvPr>
            <p:ph type="title"/>
          </p:nvPr>
        </p:nvSpPr>
        <p:spPr/>
        <p:txBody>
          <a:bodyPr/>
          <a:lstStyle/>
          <a:p>
            <a:r>
              <a:rPr lang="en-US" dirty="0"/>
              <a:t>Different Generation of Languages</a:t>
            </a:r>
          </a:p>
        </p:txBody>
      </p:sp>
      <p:graphicFrame>
        <p:nvGraphicFramePr>
          <p:cNvPr id="4" name="Table 4">
            <a:extLst>
              <a:ext uri="{FF2B5EF4-FFF2-40B4-BE49-F238E27FC236}">
                <a16:creationId xmlns:a16="http://schemas.microsoft.com/office/drawing/2014/main" id="{8666ACB9-D27F-4000-AA4F-4629B4708BCE}"/>
              </a:ext>
            </a:extLst>
          </p:cNvPr>
          <p:cNvGraphicFramePr>
            <a:graphicFrameLocks noGrp="1"/>
          </p:cNvGraphicFramePr>
          <p:nvPr>
            <p:ph idx="1"/>
            <p:extLst>
              <p:ext uri="{D42A27DB-BD31-4B8C-83A1-F6EECF244321}">
                <p14:modId xmlns:p14="http://schemas.microsoft.com/office/powerpoint/2010/main" val="2822687983"/>
              </p:ext>
            </p:extLst>
          </p:nvPr>
        </p:nvGraphicFramePr>
        <p:xfrm>
          <a:off x="1155700" y="2603500"/>
          <a:ext cx="8824911" cy="2225040"/>
        </p:xfrm>
        <a:graphic>
          <a:graphicData uri="http://schemas.openxmlformats.org/drawingml/2006/table">
            <a:tbl>
              <a:tblPr firstRow="1" bandRow="1">
                <a:tableStyleId>{5C22544A-7EE6-4342-B048-85BDC9FD1C3A}</a:tableStyleId>
              </a:tblPr>
              <a:tblGrid>
                <a:gridCol w="3539868">
                  <a:extLst>
                    <a:ext uri="{9D8B030D-6E8A-4147-A177-3AD203B41FA5}">
                      <a16:colId xmlns:a16="http://schemas.microsoft.com/office/drawing/2014/main" val="1258161537"/>
                    </a:ext>
                  </a:extLst>
                </a:gridCol>
                <a:gridCol w="2854410">
                  <a:extLst>
                    <a:ext uri="{9D8B030D-6E8A-4147-A177-3AD203B41FA5}">
                      <a16:colId xmlns:a16="http://schemas.microsoft.com/office/drawing/2014/main" val="1609351303"/>
                    </a:ext>
                  </a:extLst>
                </a:gridCol>
                <a:gridCol w="2430633">
                  <a:extLst>
                    <a:ext uri="{9D8B030D-6E8A-4147-A177-3AD203B41FA5}">
                      <a16:colId xmlns:a16="http://schemas.microsoft.com/office/drawing/2014/main" val="1372030008"/>
                    </a:ext>
                  </a:extLst>
                </a:gridCol>
              </a:tblGrid>
              <a:tr h="370840">
                <a:tc>
                  <a:txBody>
                    <a:bodyPr/>
                    <a:lstStyle/>
                    <a:p>
                      <a:r>
                        <a:rPr lang="en-US" dirty="0"/>
                        <a:t>Generation</a:t>
                      </a:r>
                    </a:p>
                  </a:txBody>
                  <a:tcPr/>
                </a:tc>
                <a:tc>
                  <a:txBody>
                    <a:bodyPr/>
                    <a:lstStyle/>
                    <a:p>
                      <a:r>
                        <a:rPr lang="en-US" dirty="0"/>
                        <a:t>Example</a:t>
                      </a:r>
                    </a:p>
                  </a:txBody>
                  <a:tcPr/>
                </a:tc>
                <a:tc>
                  <a:txBody>
                    <a:bodyPr/>
                    <a:lstStyle/>
                    <a:p>
                      <a:r>
                        <a:rPr lang="en-US" dirty="0"/>
                        <a:t>Translator</a:t>
                      </a:r>
                    </a:p>
                  </a:txBody>
                  <a:tcPr/>
                </a:tc>
                <a:extLst>
                  <a:ext uri="{0D108BD9-81ED-4DB2-BD59-A6C34878D82A}">
                    <a16:rowId xmlns:a16="http://schemas.microsoft.com/office/drawing/2014/main" val="4067505097"/>
                  </a:ext>
                </a:extLst>
              </a:tr>
              <a:tr h="370840">
                <a:tc>
                  <a:txBody>
                    <a:bodyPr/>
                    <a:lstStyle/>
                    <a:p>
                      <a:r>
                        <a:rPr lang="en-US" dirty="0"/>
                        <a:t>1GL (Native Language)</a:t>
                      </a:r>
                    </a:p>
                  </a:txBody>
                  <a:tcPr/>
                </a:tc>
                <a:tc>
                  <a:txBody>
                    <a:bodyPr/>
                    <a:lstStyle/>
                    <a:p>
                      <a:r>
                        <a:rPr lang="en-US" dirty="0"/>
                        <a:t>01000101110101</a:t>
                      </a:r>
                    </a:p>
                  </a:txBody>
                  <a:tcPr/>
                </a:tc>
                <a:tc>
                  <a:txBody>
                    <a:bodyPr/>
                    <a:lstStyle/>
                    <a:p>
                      <a:endParaRPr lang="en-US" dirty="0"/>
                    </a:p>
                  </a:txBody>
                  <a:tcPr/>
                </a:tc>
                <a:extLst>
                  <a:ext uri="{0D108BD9-81ED-4DB2-BD59-A6C34878D82A}">
                    <a16:rowId xmlns:a16="http://schemas.microsoft.com/office/drawing/2014/main" val="3921773815"/>
                  </a:ext>
                </a:extLst>
              </a:tr>
              <a:tr h="370840">
                <a:tc>
                  <a:txBody>
                    <a:bodyPr/>
                    <a:lstStyle/>
                    <a:p>
                      <a:r>
                        <a:rPr lang="en-US" dirty="0"/>
                        <a:t>2GL (Assembly Language)</a:t>
                      </a:r>
                    </a:p>
                  </a:txBody>
                  <a:tcPr/>
                </a:tc>
                <a:tc>
                  <a:txBody>
                    <a:bodyPr/>
                    <a:lstStyle/>
                    <a:p>
                      <a:r>
                        <a:rPr lang="en-US" dirty="0"/>
                        <a:t>Intel x86, Motorola</a:t>
                      </a:r>
                    </a:p>
                  </a:txBody>
                  <a:tcPr/>
                </a:tc>
                <a:tc>
                  <a:txBody>
                    <a:bodyPr/>
                    <a:lstStyle/>
                    <a:p>
                      <a:r>
                        <a:rPr lang="en-US" dirty="0"/>
                        <a:t>Assembler</a:t>
                      </a:r>
                    </a:p>
                  </a:txBody>
                  <a:tcPr/>
                </a:tc>
                <a:extLst>
                  <a:ext uri="{0D108BD9-81ED-4DB2-BD59-A6C34878D82A}">
                    <a16:rowId xmlns:a16="http://schemas.microsoft.com/office/drawing/2014/main" val="1838247098"/>
                  </a:ext>
                </a:extLst>
              </a:tr>
              <a:tr h="370840">
                <a:tc>
                  <a:txBody>
                    <a:bodyPr/>
                    <a:lstStyle/>
                    <a:p>
                      <a:r>
                        <a:rPr lang="en-US" dirty="0"/>
                        <a:t>3GL (Structured Language)</a:t>
                      </a:r>
                    </a:p>
                  </a:txBody>
                  <a:tcPr/>
                </a:tc>
                <a:tc>
                  <a:txBody>
                    <a:bodyPr/>
                    <a:lstStyle/>
                    <a:p>
                      <a:r>
                        <a:rPr lang="en-US" dirty="0"/>
                        <a:t>Fortran, Algo, C/</a:t>
                      </a:r>
                      <a:r>
                        <a:rPr lang="en-US" b="1" dirty="0">
                          <a:solidFill>
                            <a:srgbClr val="FF0000"/>
                          </a:solidFill>
                        </a:rPr>
                        <a:t>C++</a:t>
                      </a:r>
                    </a:p>
                  </a:txBody>
                  <a:tcPr/>
                </a:tc>
                <a:tc>
                  <a:txBody>
                    <a:bodyPr/>
                    <a:lstStyle/>
                    <a:p>
                      <a:r>
                        <a:rPr lang="en-US" dirty="0"/>
                        <a:t>Compiler</a:t>
                      </a:r>
                    </a:p>
                  </a:txBody>
                  <a:tcPr/>
                </a:tc>
                <a:extLst>
                  <a:ext uri="{0D108BD9-81ED-4DB2-BD59-A6C34878D82A}">
                    <a16:rowId xmlns:a16="http://schemas.microsoft.com/office/drawing/2014/main" val="3928893135"/>
                  </a:ext>
                </a:extLst>
              </a:tr>
              <a:tr h="370840">
                <a:tc>
                  <a:txBody>
                    <a:bodyPr/>
                    <a:lstStyle/>
                    <a:p>
                      <a:r>
                        <a:rPr lang="en-US" dirty="0"/>
                        <a:t>4GL (Interpreted Language)</a:t>
                      </a:r>
                    </a:p>
                  </a:txBody>
                  <a:tcPr/>
                </a:tc>
                <a:tc>
                  <a:txBody>
                    <a:bodyPr/>
                    <a:lstStyle/>
                    <a:p>
                      <a:r>
                        <a:rPr lang="en-US" dirty="0"/>
                        <a:t>Python, R, JavaScript</a:t>
                      </a:r>
                    </a:p>
                  </a:txBody>
                  <a:tcPr/>
                </a:tc>
                <a:tc>
                  <a:txBody>
                    <a:bodyPr/>
                    <a:lstStyle/>
                    <a:p>
                      <a:r>
                        <a:rPr lang="en-US" dirty="0"/>
                        <a:t>Interpreter</a:t>
                      </a:r>
                    </a:p>
                  </a:txBody>
                  <a:tcPr/>
                </a:tc>
                <a:extLst>
                  <a:ext uri="{0D108BD9-81ED-4DB2-BD59-A6C34878D82A}">
                    <a16:rowId xmlns:a16="http://schemas.microsoft.com/office/drawing/2014/main" val="920492293"/>
                  </a:ext>
                </a:extLst>
              </a:tr>
              <a:tr h="370840">
                <a:tc>
                  <a:txBody>
                    <a:bodyPr/>
                    <a:lstStyle/>
                    <a:p>
                      <a:r>
                        <a:rPr lang="en-US" dirty="0"/>
                        <a:t>5GL (Declarative Language)</a:t>
                      </a:r>
                    </a:p>
                  </a:txBody>
                  <a:tcPr/>
                </a:tc>
                <a:tc>
                  <a:txBody>
                    <a:bodyPr/>
                    <a:lstStyle/>
                    <a:p>
                      <a:r>
                        <a:rPr lang="en-US" dirty="0"/>
                        <a:t>Prolog, LISP</a:t>
                      </a:r>
                    </a:p>
                  </a:txBody>
                  <a:tcPr/>
                </a:tc>
                <a:tc>
                  <a:txBody>
                    <a:bodyPr/>
                    <a:lstStyle/>
                    <a:p>
                      <a:r>
                        <a:rPr lang="en-US" dirty="0"/>
                        <a:t>Engine</a:t>
                      </a:r>
                    </a:p>
                  </a:txBody>
                  <a:tcPr/>
                </a:tc>
                <a:extLst>
                  <a:ext uri="{0D108BD9-81ED-4DB2-BD59-A6C34878D82A}">
                    <a16:rowId xmlns:a16="http://schemas.microsoft.com/office/drawing/2014/main" val="4272060016"/>
                  </a:ext>
                </a:extLst>
              </a:tr>
            </a:tbl>
          </a:graphicData>
        </a:graphic>
      </p:graphicFrame>
    </p:spTree>
    <p:extLst>
      <p:ext uri="{BB962C8B-B14F-4D97-AF65-F5344CB8AC3E}">
        <p14:creationId xmlns:p14="http://schemas.microsoft.com/office/powerpoint/2010/main" val="1509949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DE2A4-361F-4857-B512-B6C0BA90FB6E}"/>
              </a:ext>
            </a:extLst>
          </p:cNvPr>
          <p:cNvSpPr>
            <a:spLocks noGrp="1"/>
          </p:cNvSpPr>
          <p:nvPr>
            <p:ph type="title"/>
          </p:nvPr>
        </p:nvSpPr>
        <p:spPr/>
        <p:txBody>
          <a:bodyPr/>
          <a:lstStyle/>
          <a:p>
            <a:r>
              <a:rPr lang="en-US" dirty="0"/>
              <a:t>When C Started?</a:t>
            </a:r>
          </a:p>
        </p:txBody>
      </p:sp>
      <p:sp>
        <p:nvSpPr>
          <p:cNvPr id="3" name="Content Placeholder 2">
            <a:extLst>
              <a:ext uri="{FF2B5EF4-FFF2-40B4-BE49-F238E27FC236}">
                <a16:creationId xmlns:a16="http://schemas.microsoft.com/office/drawing/2014/main" id="{C2C00B4E-8529-4CF9-8911-220DD3CBB1C3}"/>
              </a:ext>
            </a:extLst>
          </p:cNvPr>
          <p:cNvSpPr>
            <a:spLocks noGrp="1"/>
          </p:cNvSpPr>
          <p:nvPr>
            <p:ph idx="1"/>
          </p:nvPr>
        </p:nvSpPr>
        <p:spPr/>
        <p:txBody>
          <a:bodyPr/>
          <a:lstStyle/>
          <a:p>
            <a:r>
              <a:rPr lang="en-MY" dirty="0"/>
              <a:t>1972</a:t>
            </a:r>
          </a:p>
          <a:p>
            <a:r>
              <a:rPr lang="en-MY" dirty="0"/>
              <a:t>A successor to the </a:t>
            </a:r>
            <a:r>
              <a:rPr lang="en-MY" b="1" dirty="0"/>
              <a:t>programming language</a:t>
            </a:r>
            <a:r>
              <a:rPr lang="en-MY" dirty="0"/>
              <a:t> B, </a:t>
            </a:r>
            <a:r>
              <a:rPr lang="en-MY" b="1" dirty="0"/>
              <a:t>C</a:t>
            </a:r>
            <a:r>
              <a:rPr lang="en-MY" dirty="0"/>
              <a:t> was originally developed at Bell Labs by Dennis Ritchie between 1972 and 1973 to construct utilities running on Unix. It was applied to re-implementing the kernel of the Unix operating system. During the 1980s, </a:t>
            </a:r>
            <a:r>
              <a:rPr lang="en-MY" b="1" dirty="0"/>
              <a:t>C</a:t>
            </a:r>
            <a:r>
              <a:rPr lang="en-MY" dirty="0"/>
              <a:t> gradually gained popularity.</a:t>
            </a:r>
          </a:p>
          <a:p>
            <a:endParaRPr lang="en-US" dirty="0"/>
          </a:p>
        </p:txBody>
      </p:sp>
    </p:spTree>
    <p:extLst>
      <p:ext uri="{BB962C8B-B14F-4D97-AF65-F5344CB8AC3E}">
        <p14:creationId xmlns:p14="http://schemas.microsoft.com/office/powerpoint/2010/main" val="3406959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14FEA-D5FE-408D-98C1-3742FFBAC222}"/>
              </a:ext>
            </a:extLst>
          </p:cNvPr>
          <p:cNvSpPr>
            <a:spLocks noGrp="1"/>
          </p:cNvSpPr>
          <p:nvPr>
            <p:ph type="title"/>
          </p:nvPr>
        </p:nvSpPr>
        <p:spPr/>
        <p:txBody>
          <a:bodyPr/>
          <a:lstStyle/>
          <a:p>
            <a:r>
              <a:rPr lang="en-US" dirty="0"/>
              <a:t>Data Type Info Provided to Compiler</a:t>
            </a:r>
          </a:p>
        </p:txBody>
      </p:sp>
      <p:sp>
        <p:nvSpPr>
          <p:cNvPr id="3" name="Content Placeholder 2">
            <a:extLst>
              <a:ext uri="{FF2B5EF4-FFF2-40B4-BE49-F238E27FC236}">
                <a16:creationId xmlns:a16="http://schemas.microsoft.com/office/drawing/2014/main" id="{620C364A-E1AA-4CC1-913A-3A8E0BE08F9A}"/>
              </a:ext>
            </a:extLst>
          </p:cNvPr>
          <p:cNvSpPr>
            <a:spLocks noGrp="1"/>
          </p:cNvSpPr>
          <p:nvPr>
            <p:ph idx="1"/>
          </p:nvPr>
        </p:nvSpPr>
        <p:spPr/>
        <p:txBody>
          <a:bodyPr/>
          <a:lstStyle/>
          <a:p>
            <a:pPr>
              <a:buFont typeface="+mj-lt"/>
              <a:buAutoNum type="arabicPeriod"/>
            </a:pPr>
            <a:r>
              <a:rPr lang="en-US" dirty="0"/>
              <a:t>Type of Data supported</a:t>
            </a:r>
          </a:p>
          <a:p>
            <a:pPr>
              <a:buFont typeface="+mj-lt"/>
              <a:buAutoNum type="arabicPeriod"/>
            </a:pPr>
            <a:r>
              <a:rPr lang="en-US" dirty="0"/>
              <a:t>No of Bytes needed</a:t>
            </a:r>
          </a:p>
          <a:p>
            <a:pPr>
              <a:buFont typeface="+mj-lt"/>
              <a:buAutoNum type="arabicPeriod"/>
            </a:pPr>
            <a:r>
              <a:rPr lang="en-US" dirty="0"/>
              <a:t>Value Range</a:t>
            </a:r>
          </a:p>
          <a:p>
            <a:pPr>
              <a:buFont typeface="+mj-lt"/>
              <a:buAutoNum type="arabicPeriod"/>
            </a:pPr>
            <a:r>
              <a:rPr lang="en-US" dirty="0"/>
              <a:t>Valid Operations</a:t>
            </a:r>
          </a:p>
          <a:p>
            <a:pPr>
              <a:buFont typeface="+mj-lt"/>
              <a:buAutoNum type="arabicPeriod"/>
            </a:pPr>
            <a:endParaRPr lang="en-US" dirty="0"/>
          </a:p>
        </p:txBody>
      </p:sp>
    </p:spTree>
    <p:extLst>
      <p:ext uri="{BB962C8B-B14F-4D97-AF65-F5344CB8AC3E}">
        <p14:creationId xmlns:p14="http://schemas.microsoft.com/office/powerpoint/2010/main" val="2692283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13D19-BE4E-4675-AD13-71B04A7EF464}"/>
              </a:ext>
            </a:extLst>
          </p:cNvPr>
          <p:cNvSpPr>
            <a:spLocks noGrp="1"/>
          </p:cNvSpPr>
          <p:nvPr>
            <p:ph type="title"/>
          </p:nvPr>
        </p:nvSpPr>
        <p:spPr/>
        <p:txBody>
          <a:bodyPr/>
          <a:lstStyle/>
          <a:p>
            <a:r>
              <a:rPr lang="en-US" dirty="0"/>
              <a:t>Simple Native Types</a:t>
            </a:r>
          </a:p>
        </p:txBody>
      </p:sp>
      <p:sp>
        <p:nvSpPr>
          <p:cNvPr id="3" name="Content Placeholder 2">
            <a:extLst>
              <a:ext uri="{FF2B5EF4-FFF2-40B4-BE49-F238E27FC236}">
                <a16:creationId xmlns:a16="http://schemas.microsoft.com/office/drawing/2014/main" id="{5259EF66-3F35-4620-8710-1EBB0A792279}"/>
              </a:ext>
            </a:extLst>
          </p:cNvPr>
          <p:cNvSpPr>
            <a:spLocks noGrp="1"/>
          </p:cNvSpPr>
          <p:nvPr>
            <p:ph idx="1"/>
          </p:nvPr>
        </p:nvSpPr>
        <p:spPr/>
        <p:txBody>
          <a:bodyPr/>
          <a:lstStyle/>
          <a:p>
            <a:r>
              <a:rPr lang="en-US" dirty="0"/>
              <a:t>char (signed/unsigned)</a:t>
            </a:r>
          </a:p>
          <a:p>
            <a:r>
              <a:rPr lang="en-US" dirty="0"/>
              <a:t>short (signed/unsigned)</a:t>
            </a:r>
          </a:p>
          <a:p>
            <a:r>
              <a:rPr lang="en-US" dirty="0"/>
              <a:t>int (signed/unsigned)</a:t>
            </a:r>
          </a:p>
          <a:p>
            <a:r>
              <a:rPr lang="en-US" dirty="0"/>
              <a:t>long (signed/unsigned)</a:t>
            </a:r>
          </a:p>
          <a:p>
            <a:r>
              <a:rPr lang="en-US" dirty="0"/>
              <a:t>float</a:t>
            </a:r>
          </a:p>
          <a:p>
            <a:r>
              <a:rPr lang="en-US" dirty="0"/>
              <a:t>double</a:t>
            </a:r>
          </a:p>
          <a:p>
            <a:r>
              <a:rPr lang="en-US" i="1" dirty="0"/>
              <a:t>pointers</a:t>
            </a:r>
          </a:p>
        </p:txBody>
      </p:sp>
    </p:spTree>
    <p:extLst>
      <p:ext uri="{BB962C8B-B14F-4D97-AF65-F5344CB8AC3E}">
        <p14:creationId xmlns:p14="http://schemas.microsoft.com/office/powerpoint/2010/main" val="3865234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C1AD6-1299-4CAD-92B4-A3148B09027B}"/>
              </a:ext>
            </a:extLst>
          </p:cNvPr>
          <p:cNvSpPr>
            <a:spLocks noGrp="1"/>
          </p:cNvSpPr>
          <p:nvPr>
            <p:ph type="title"/>
          </p:nvPr>
        </p:nvSpPr>
        <p:spPr/>
        <p:txBody>
          <a:bodyPr/>
          <a:lstStyle/>
          <a:p>
            <a:r>
              <a:rPr lang="en-US" dirty="0"/>
              <a:t>Memory Segments</a:t>
            </a:r>
          </a:p>
        </p:txBody>
      </p:sp>
      <p:sp>
        <p:nvSpPr>
          <p:cNvPr id="4" name="Rectangle 3">
            <a:extLst>
              <a:ext uri="{FF2B5EF4-FFF2-40B4-BE49-F238E27FC236}">
                <a16:creationId xmlns:a16="http://schemas.microsoft.com/office/drawing/2014/main" id="{B1EF7712-94B4-4D42-9167-9A95FA0C5FB2}"/>
              </a:ext>
            </a:extLst>
          </p:cNvPr>
          <p:cNvSpPr/>
          <p:nvPr/>
        </p:nvSpPr>
        <p:spPr>
          <a:xfrm>
            <a:off x="4476584" y="3156669"/>
            <a:ext cx="2369489" cy="4293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Code Segment</a:t>
            </a:r>
          </a:p>
        </p:txBody>
      </p:sp>
      <p:sp>
        <p:nvSpPr>
          <p:cNvPr id="5" name="Rectangle 4">
            <a:extLst>
              <a:ext uri="{FF2B5EF4-FFF2-40B4-BE49-F238E27FC236}">
                <a16:creationId xmlns:a16="http://schemas.microsoft.com/office/drawing/2014/main" id="{5E67A989-BC3C-48B0-9D86-259D12797D32}"/>
              </a:ext>
            </a:extLst>
          </p:cNvPr>
          <p:cNvSpPr/>
          <p:nvPr/>
        </p:nvSpPr>
        <p:spPr>
          <a:xfrm>
            <a:off x="4476584" y="3586039"/>
            <a:ext cx="2369489" cy="42937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Data Segment</a:t>
            </a:r>
          </a:p>
        </p:txBody>
      </p:sp>
      <p:sp>
        <p:nvSpPr>
          <p:cNvPr id="6" name="Rectangle 5">
            <a:extLst>
              <a:ext uri="{FF2B5EF4-FFF2-40B4-BE49-F238E27FC236}">
                <a16:creationId xmlns:a16="http://schemas.microsoft.com/office/drawing/2014/main" id="{77A3362E-2667-47C8-8272-8EB0D75BEA38}"/>
              </a:ext>
            </a:extLst>
          </p:cNvPr>
          <p:cNvSpPr/>
          <p:nvPr/>
        </p:nvSpPr>
        <p:spPr>
          <a:xfrm>
            <a:off x="4476583" y="4015409"/>
            <a:ext cx="2369489" cy="42937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Heap Segment</a:t>
            </a:r>
          </a:p>
        </p:txBody>
      </p:sp>
      <p:sp>
        <p:nvSpPr>
          <p:cNvPr id="7" name="Rectangle 6">
            <a:extLst>
              <a:ext uri="{FF2B5EF4-FFF2-40B4-BE49-F238E27FC236}">
                <a16:creationId xmlns:a16="http://schemas.microsoft.com/office/drawing/2014/main" id="{7C8C4FFE-6EF2-4D18-BE0B-51887F384B49}"/>
              </a:ext>
            </a:extLst>
          </p:cNvPr>
          <p:cNvSpPr/>
          <p:nvPr/>
        </p:nvSpPr>
        <p:spPr>
          <a:xfrm>
            <a:off x="4476582" y="4444779"/>
            <a:ext cx="2369489" cy="42937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Stack Segment</a:t>
            </a:r>
          </a:p>
        </p:txBody>
      </p:sp>
      <p:sp>
        <p:nvSpPr>
          <p:cNvPr id="11" name="Right Brace 10">
            <a:extLst>
              <a:ext uri="{FF2B5EF4-FFF2-40B4-BE49-F238E27FC236}">
                <a16:creationId xmlns:a16="http://schemas.microsoft.com/office/drawing/2014/main" id="{A041A685-6C7E-409F-BBFD-8447FA0FBBA0}"/>
              </a:ext>
            </a:extLst>
          </p:cNvPr>
          <p:cNvSpPr/>
          <p:nvPr/>
        </p:nvSpPr>
        <p:spPr>
          <a:xfrm>
            <a:off x="6936510" y="3156669"/>
            <a:ext cx="166254" cy="42937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2" name="Right Brace 11">
            <a:extLst>
              <a:ext uri="{FF2B5EF4-FFF2-40B4-BE49-F238E27FC236}">
                <a16:creationId xmlns:a16="http://schemas.microsoft.com/office/drawing/2014/main" id="{CCDD641D-7CCA-48CE-98EF-B70D46962854}"/>
              </a:ext>
            </a:extLst>
          </p:cNvPr>
          <p:cNvSpPr/>
          <p:nvPr/>
        </p:nvSpPr>
        <p:spPr>
          <a:xfrm>
            <a:off x="6936510" y="3586039"/>
            <a:ext cx="166254" cy="128811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extBox 12">
            <a:extLst>
              <a:ext uri="{FF2B5EF4-FFF2-40B4-BE49-F238E27FC236}">
                <a16:creationId xmlns:a16="http://schemas.microsoft.com/office/drawing/2014/main" id="{78B35ACA-6E8C-415F-AB6F-867EED15F1F1}"/>
              </a:ext>
            </a:extLst>
          </p:cNvPr>
          <p:cNvSpPr txBox="1"/>
          <p:nvPr/>
        </p:nvSpPr>
        <p:spPr>
          <a:xfrm>
            <a:off x="7065818" y="3184378"/>
            <a:ext cx="2262910" cy="369332"/>
          </a:xfrm>
          <a:prstGeom prst="rect">
            <a:avLst/>
          </a:prstGeom>
          <a:noFill/>
        </p:spPr>
        <p:txBody>
          <a:bodyPr wrap="square" rtlCol="0">
            <a:spAutoFit/>
          </a:bodyPr>
          <a:lstStyle/>
          <a:p>
            <a:r>
              <a:rPr lang="en-US" dirty="0" err="1"/>
              <a:t>Behaviour</a:t>
            </a:r>
            <a:endParaRPr lang="en-US" dirty="0"/>
          </a:p>
        </p:txBody>
      </p:sp>
      <p:sp>
        <p:nvSpPr>
          <p:cNvPr id="14" name="TextBox 13">
            <a:extLst>
              <a:ext uri="{FF2B5EF4-FFF2-40B4-BE49-F238E27FC236}">
                <a16:creationId xmlns:a16="http://schemas.microsoft.com/office/drawing/2014/main" id="{51E526E1-AA33-4AA2-B152-980000CBDF0D}"/>
              </a:ext>
            </a:extLst>
          </p:cNvPr>
          <p:cNvSpPr txBox="1"/>
          <p:nvPr/>
        </p:nvSpPr>
        <p:spPr>
          <a:xfrm>
            <a:off x="7065818" y="4029285"/>
            <a:ext cx="2262910" cy="369332"/>
          </a:xfrm>
          <a:prstGeom prst="rect">
            <a:avLst/>
          </a:prstGeom>
          <a:noFill/>
        </p:spPr>
        <p:txBody>
          <a:bodyPr wrap="square" rtlCol="0">
            <a:spAutoFit/>
          </a:bodyPr>
          <a:lstStyle/>
          <a:p>
            <a:r>
              <a:rPr lang="en-US" dirty="0"/>
              <a:t>State</a:t>
            </a:r>
          </a:p>
        </p:txBody>
      </p:sp>
    </p:spTree>
    <p:extLst>
      <p:ext uri="{BB962C8B-B14F-4D97-AF65-F5344CB8AC3E}">
        <p14:creationId xmlns:p14="http://schemas.microsoft.com/office/powerpoint/2010/main" val="1194858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2A012-6D39-42F4-8B62-92C38D38CB42}"/>
              </a:ext>
            </a:extLst>
          </p:cNvPr>
          <p:cNvSpPr>
            <a:spLocks noGrp="1"/>
          </p:cNvSpPr>
          <p:nvPr>
            <p:ph type="title"/>
          </p:nvPr>
        </p:nvSpPr>
        <p:spPr/>
        <p:txBody>
          <a:bodyPr/>
          <a:lstStyle/>
          <a:p>
            <a:r>
              <a:rPr lang="en-US" dirty="0"/>
              <a:t>Operators</a:t>
            </a:r>
          </a:p>
        </p:txBody>
      </p:sp>
      <p:sp>
        <p:nvSpPr>
          <p:cNvPr id="3" name="Content Placeholder 2">
            <a:extLst>
              <a:ext uri="{FF2B5EF4-FFF2-40B4-BE49-F238E27FC236}">
                <a16:creationId xmlns:a16="http://schemas.microsoft.com/office/drawing/2014/main" id="{52EDAA4D-750F-4062-97F4-66D134E52C44}"/>
              </a:ext>
            </a:extLst>
          </p:cNvPr>
          <p:cNvSpPr>
            <a:spLocks noGrp="1"/>
          </p:cNvSpPr>
          <p:nvPr>
            <p:ph idx="1"/>
          </p:nvPr>
        </p:nvSpPr>
        <p:spPr/>
        <p:txBody>
          <a:bodyPr>
            <a:normAutofit fontScale="92500" lnSpcReduction="10000"/>
          </a:bodyPr>
          <a:lstStyle/>
          <a:p>
            <a:r>
              <a:rPr lang="en-US" dirty="0"/>
              <a:t>Types</a:t>
            </a:r>
          </a:p>
          <a:p>
            <a:pPr lvl="1"/>
            <a:r>
              <a:rPr lang="en-US" dirty="0"/>
              <a:t>Arithmetic Operators</a:t>
            </a:r>
          </a:p>
          <a:p>
            <a:pPr lvl="1"/>
            <a:r>
              <a:rPr lang="en-US" dirty="0"/>
              <a:t>Relational Operators</a:t>
            </a:r>
          </a:p>
          <a:p>
            <a:pPr lvl="1"/>
            <a:r>
              <a:rPr lang="en-US" dirty="0"/>
              <a:t>Logical Operators</a:t>
            </a:r>
          </a:p>
          <a:p>
            <a:pPr lvl="1"/>
            <a:r>
              <a:rPr lang="en-US" dirty="0"/>
              <a:t>Bitwise Operators</a:t>
            </a:r>
          </a:p>
          <a:p>
            <a:pPr lvl="1"/>
            <a:r>
              <a:rPr lang="en-US" dirty="0"/>
              <a:t>Assignment Operators</a:t>
            </a:r>
          </a:p>
          <a:p>
            <a:pPr lvl="1"/>
            <a:r>
              <a:rPr lang="en-US" dirty="0"/>
              <a:t>Misc. Operators</a:t>
            </a:r>
          </a:p>
          <a:p>
            <a:r>
              <a:rPr lang="en-US" dirty="0"/>
              <a:t>Arity/Degree (Unary, Binary, Ternary)</a:t>
            </a:r>
          </a:p>
          <a:p>
            <a:r>
              <a:rPr lang="en-US" dirty="0"/>
              <a:t>Association</a:t>
            </a:r>
          </a:p>
          <a:p>
            <a:r>
              <a:rPr lang="en-US" dirty="0"/>
              <a:t>Precedence</a:t>
            </a:r>
          </a:p>
        </p:txBody>
      </p:sp>
    </p:spTree>
    <p:extLst>
      <p:ext uri="{BB962C8B-B14F-4D97-AF65-F5344CB8AC3E}">
        <p14:creationId xmlns:p14="http://schemas.microsoft.com/office/powerpoint/2010/main" val="5783069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482</TotalTime>
  <Words>1476</Words>
  <Application>Microsoft Office PowerPoint</Application>
  <PresentationFormat>Widescreen</PresentationFormat>
  <Paragraphs>250</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Century Gothic</vt:lpstr>
      <vt:lpstr>Wingdings 3</vt:lpstr>
      <vt:lpstr>Ion Boardroom</vt:lpstr>
      <vt:lpstr>SE001C: Introduction to C Programming</vt:lpstr>
      <vt:lpstr>Class Schedule</vt:lpstr>
      <vt:lpstr>Your Instructor</vt:lpstr>
      <vt:lpstr>Different Generation of Languages</vt:lpstr>
      <vt:lpstr>When C Started?</vt:lpstr>
      <vt:lpstr>Data Type Info Provided to Compiler</vt:lpstr>
      <vt:lpstr>Simple Native Types</vt:lpstr>
      <vt:lpstr>Memory Segments</vt:lpstr>
      <vt:lpstr>Operators</vt:lpstr>
      <vt:lpstr>Operators</vt:lpstr>
      <vt:lpstr>Operators</vt:lpstr>
      <vt:lpstr>Operators</vt:lpstr>
      <vt:lpstr>Operators</vt:lpstr>
      <vt:lpstr>Operators</vt:lpstr>
      <vt:lpstr>Operators</vt:lpstr>
      <vt:lpstr>Operators</vt:lpstr>
      <vt:lpstr>Preprocessor directives</vt:lpstr>
      <vt:lpstr>Predefined Directive Constants</vt:lpstr>
      <vt:lpstr>Data Type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Python Essential</dc:title>
  <dc:creator>Windows User</dc:creator>
  <cp:lastModifiedBy>Corporate Trainer - Trainer 8</cp:lastModifiedBy>
  <cp:revision>74</cp:revision>
  <dcterms:created xsi:type="dcterms:W3CDTF">2016-07-25T18:28:04Z</dcterms:created>
  <dcterms:modified xsi:type="dcterms:W3CDTF">2024-04-20T07:00:38Z</dcterms:modified>
</cp:coreProperties>
</file>